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7"/>
  </p:notesMasterIdLst>
  <p:handoutMasterIdLst>
    <p:handoutMasterId r:id="rId48"/>
  </p:handoutMasterIdLst>
  <p:sldIdLst>
    <p:sldId id="256" r:id="rId3"/>
    <p:sldId id="258" r:id="rId4"/>
    <p:sldId id="306" r:id="rId5"/>
    <p:sldId id="259" r:id="rId6"/>
    <p:sldId id="303" r:id="rId7"/>
    <p:sldId id="260" r:id="rId8"/>
    <p:sldId id="284" r:id="rId9"/>
    <p:sldId id="287" r:id="rId10"/>
    <p:sldId id="305" r:id="rId11"/>
    <p:sldId id="290" r:id="rId12"/>
    <p:sldId id="261" r:id="rId13"/>
    <p:sldId id="262" r:id="rId14"/>
    <p:sldId id="307" r:id="rId15"/>
    <p:sldId id="300" r:id="rId16"/>
    <p:sldId id="264" r:id="rId17"/>
    <p:sldId id="308" r:id="rId18"/>
    <p:sldId id="265" r:id="rId19"/>
    <p:sldId id="304" r:id="rId20"/>
    <p:sldId id="283" r:id="rId21"/>
    <p:sldId id="309" r:id="rId22"/>
    <p:sldId id="267" r:id="rId23"/>
    <p:sldId id="273" r:id="rId24"/>
    <p:sldId id="310" r:id="rId25"/>
    <p:sldId id="285" r:id="rId26"/>
    <p:sldId id="311" r:id="rId27"/>
    <p:sldId id="301" r:id="rId28"/>
    <p:sldId id="312" r:id="rId29"/>
    <p:sldId id="288" r:id="rId30"/>
    <p:sldId id="313" r:id="rId31"/>
    <p:sldId id="314" r:id="rId32"/>
    <p:sldId id="315" r:id="rId33"/>
    <p:sldId id="269" r:id="rId34"/>
    <p:sldId id="270" r:id="rId35"/>
    <p:sldId id="316" r:id="rId36"/>
    <p:sldId id="317" r:id="rId37"/>
    <p:sldId id="271" r:id="rId38"/>
    <p:sldId id="296" r:id="rId39"/>
    <p:sldId id="291" r:id="rId40"/>
    <p:sldId id="318" r:id="rId41"/>
    <p:sldId id="292" r:id="rId42"/>
    <p:sldId id="320" r:id="rId43"/>
    <p:sldId id="282" r:id="rId44"/>
    <p:sldId id="299" r:id="rId45"/>
    <p:sldId id="321" r:id="rId46"/>
  </p:sldIdLst>
  <p:sldSz cx="9144000" cy="6858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8995" autoAdjust="0"/>
    <p:restoredTop sz="92261" autoAdjust="0"/>
  </p:normalViewPr>
  <p:slideViewPr>
    <p:cSldViewPr>
      <p:cViewPr>
        <p:scale>
          <a:sx n="77" d="100"/>
          <a:sy n="77" d="100"/>
        </p:scale>
        <p:origin x="-2520" y="-10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75770-3267-4A3C-9491-3696D74E3A9F}" type="datetimeFigureOut">
              <a:rPr lang="en-GB" smtClean="0"/>
              <a:t>12/05/2015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F930B-F4D0-462B-8C1A-83F12B71DBF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879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C898F-43B6-45FC-8B7E-37DB43F6D4DF}" type="datetimeFigureOut">
              <a:rPr lang="en-GB" smtClean="0"/>
              <a:t>12/05/2015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C9A55C-FFFF-4882-A95E-E1EF6D20E4B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810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9A55C-FFFF-4882-A95E-E1EF6D20E4B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870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9A55C-FFFF-4882-A95E-E1EF6D20E4B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9011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9A55C-FFFF-4882-A95E-E1EF6D20E4B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0855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9A55C-FFFF-4882-A95E-E1EF6D20E4B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7898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GB" altLang="en-US" sz="1200" smtClean="0"/>
              <a:t>Presentation 4</a:t>
            </a:r>
          </a:p>
        </p:txBody>
      </p:sp>
      <p:sp>
        <p:nvSpPr>
          <p:cNvPr id="2560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D34278C0-C948-49CD-BF67-882DB4DEE33D}" type="slidenum">
              <a:rPr lang="en-GB" altLang="en-US" sz="1200" smtClean="0"/>
              <a:pPr/>
              <a:t>15</a:t>
            </a:fld>
            <a:endParaRPr lang="en-GB" altLang="en-US" sz="1200" smtClean="0"/>
          </a:p>
        </p:txBody>
      </p:sp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5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188407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GB" altLang="en-US" sz="1200" smtClean="0"/>
              <a:t>Presentation 4</a:t>
            </a:r>
          </a:p>
        </p:txBody>
      </p:sp>
      <p:sp>
        <p:nvSpPr>
          <p:cNvPr id="2560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D34278C0-C948-49CD-BF67-882DB4DEE33D}" type="slidenum">
              <a:rPr lang="en-GB" altLang="en-US" sz="1200" smtClean="0"/>
              <a:pPr/>
              <a:t>16</a:t>
            </a:fld>
            <a:endParaRPr lang="en-GB" altLang="en-US" sz="1200" smtClean="0"/>
          </a:p>
        </p:txBody>
      </p:sp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5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188407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9A55C-FFFF-4882-A95E-E1EF6D20E4B2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3578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9A55C-FFFF-4882-A95E-E1EF6D20E4B2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7898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GB" altLang="en-US" sz="1200" smtClean="0"/>
              <a:t>Presentation 4</a:t>
            </a:r>
          </a:p>
        </p:txBody>
      </p:sp>
      <p:sp>
        <p:nvSpPr>
          <p:cNvPr id="2560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D34278C0-C948-49CD-BF67-882DB4DEE33D}" type="slidenum">
              <a:rPr lang="en-GB" altLang="en-US" sz="1200" smtClean="0"/>
              <a:pPr/>
              <a:t>19</a:t>
            </a:fld>
            <a:endParaRPr lang="en-GB" altLang="en-US" sz="1200" smtClean="0"/>
          </a:p>
        </p:txBody>
      </p:sp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5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188407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GB" altLang="en-US" sz="1200" smtClean="0"/>
              <a:t>Presentation 4</a:t>
            </a:r>
          </a:p>
        </p:txBody>
      </p:sp>
      <p:sp>
        <p:nvSpPr>
          <p:cNvPr id="2560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D34278C0-C948-49CD-BF67-882DB4DEE33D}" type="slidenum">
              <a:rPr lang="en-GB" altLang="en-US" sz="1200" smtClean="0"/>
              <a:pPr/>
              <a:t>20</a:t>
            </a:fld>
            <a:endParaRPr lang="en-GB" altLang="en-US" sz="1200" smtClean="0"/>
          </a:p>
        </p:txBody>
      </p:sp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5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188407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9A55C-FFFF-4882-A95E-E1EF6D20E4B2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980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9A55C-FFFF-4882-A95E-E1EF6D20E4B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9861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9A55C-FFFF-4882-A95E-E1EF6D20E4B2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8895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GB" altLang="en-US" sz="1200" smtClean="0"/>
              <a:t>Presentation 4</a:t>
            </a:r>
          </a:p>
        </p:txBody>
      </p:sp>
      <p:sp>
        <p:nvSpPr>
          <p:cNvPr id="2560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D34278C0-C948-49CD-BF67-882DB4DEE33D}" type="slidenum">
              <a:rPr lang="en-GB" altLang="en-US" sz="1200" smtClean="0"/>
              <a:pPr/>
              <a:t>24</a:t>
            </a:fld>
            <a:endParaRPr lang="en-GB" altLang="en-US" sz="1200" smtClean="0"/>
          </a:p>
        </p:txBody>
      </p:sp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5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188407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GB" altLang="en-US" sz="1200" smtClean="0"/>
              <a:t>Presentation 4</a:t>
            </a:r>
          </a:p>
        </p:txBody>
      </p:sp>
      <p:sp>
        <p:nvSpPr>
          <p:cNvPr id="2560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D34278C0-C948-49CD-BF67-882DB4DEE33D}" type="slidenum">
              <a:rPr lang="en-GB" altLang="en-US" sz="1200" smtClean="0"/>
              <a:pPr/>
              <a:t>25</a:t>
            </a:fld>
            <a:endParaRPr lang="en-GB" altLang="en-US" sz="1200" smtClean="0"/>
          </a:p>
        </p:txBody>
      </p:sp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5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188407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GB" altLang="en-US" sz="1200" smtClean="0"/>
              <a:t>Presentation 4</a:t>
            </a:r>
          </a:p>
        </p:txBody>
      </p:sp>
      <p:sp>
        <p:nvSpPr>
          <p:cNvPr id="2560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D34278C0-C948-49CD-BF67-882DB4DEE33D}" type="slidenum">
              <a:rPr lang="en-GB" altLang="en-US" sz="1200" smtClean="0"/>
              <a:pPr/>
              <a:t>26</a:t>
            </a:fld>
            <a:endParaRPr lang="en-GB" altLang="en-US" sz="1200" smtClean="0"/>
          </a:p>
        </p:txBody>
      </p:sp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5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188407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GB" altLang="en-US" sz="1200" smtClean="0"/>
              <a:t>Presentation 4</a:t>
            </a:r>
          </a:p>
        </p:txBody>
      </p:sp>
      <p:sp>
        <p:nvSpPr>
          <p:cNvPr id="2560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D34278C0-C948-49CD-BF67-882DB4DEE33D}" type="slidenum">
              <a:rPr lang="en-GB" altLang="en-US" sz="1200" smtClean="0"/>
              <a:pPr/>
              <a:t>27</a:t>
            </a:fld>
            <a:endParaRPr lang="en-GB" altLang="en-US" sz="1200" smtClean="0"/>
          </a:p>
        </p:txBody>
      </p:sp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5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188407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9A55C-FFFF-4882-A95E-E1EF6D20E4B2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959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9A55C-FFFF-4882-A95E-E1EF6D20E4B2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7093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9A55C-FFFF-4882-A95E-E1EF6D20E4B2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8288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9A55C-FFFF-4882-A95E-E1EF6D20E4B2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6777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9A55C-FFFF-4882-A95E-E1EF6D20E4B2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709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9A55C-FFFF-4882-A95E-E1EF6D20E4B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3886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9A55C-FFFF-4882-A95E-E1EF6D20E4B2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7093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9A55C-FFFF-4882-A95E-E1EF6D20E4B2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7093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9A55C-FFFF-4882-A95E-E1EF6D20E4B2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8288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9A55C-FFFF-4882-A95E-E1EF6D20E4B2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8966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9A55C-FFFF-4882-A95E-E1EF6D20E4B2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0318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9A55C-FFFF-4882-A95E-E1EF6D20E4B2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0318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9A55C-FFFF-4882-A95E-E1EF6D20E4B2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7124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9A55C-FFFF-4882-A95E-E1EF6D20E4B2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7124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9A55C-FFFF-4882-A95E-E1EF6D20E4B2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98773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9A55C-FFFF-4882-A95E-E1EF6D20E4B2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951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9A55C-FFFF-4882-A95E-E1EF6D20E4B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388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9A55C-FFFF-4882-A95E-E1EF6D20E4B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733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9A55C-FFFF-4882-A95E-E1EF6D20E4B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883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9A55C-FFFF-4882-A95E-E1EF6D20E4B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546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9A55C-FFFF-4882-A95E-E1EF6D20E4B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546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9A55C-FFFF-4882-A95E-E1EF6D20E4B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137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6048A-CCE2-4AC7-9301-63DD4A1ABA86}" type="datetime1">
              <a:rPr lang="en-GB" smtClean="0"/>
              <a:t>12/05/2015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8DFBB-50A2-4C90-8CE0-9EF276999E4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31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2C7F-29D6-4640-841D-B561B8C431B2}" type="datetime1">
              <a:rPr lang="en-GB" smtClean="0"/>
              <a:t>12/05/2015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8DFBB-50A2-4C90-8CE0-9EF276999E4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691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A90DC-931A-4B1D-8A5A-AF3B8A387FE4}" type="datetime1">
              <a:rPr lang="en-GB" smtClean="0"/>
              <a:t>12/05/2015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8DFBB-50A2-4C90-8CE0-9EF276999E4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376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6093" y="2286000"/>
            <a:ext cx="8052955" cy="1066800"/>
          </a:xfr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de-DE" sz="3100" dirty="0">
                <a:solidFill>
                  <a:srgbClr val="13235B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noProof="0" dirty="0" smtClean="0"/>
              <a:t>Titelmasterformat durch Klicken bearbeiten</a:t>
            </a:r>
            <a:endParaRPr lang="en-US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8967" y="3429000"/>
            <a:ext cx="8053888" cy="2209800"/>
          </a:xfrm>
          <a:prstGeom prst="rect">
            <a:avLst/>
          </a:prstGeom>
        </p:spPr>
        <p:txBody>
          <a:bodyPr/>
          <a:lstStyle>
            <a:lvl1pPr marL="0" indent="0">
              <a:buFont typeface="Zapf Dingbats" pitchFamily="96" charset="2"/>
              <a:buNone/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noProof="0" smtClean="0"/>
              <a:t>Formatvorlage des Untertitelmasters durch Klicken bearbeiten</a:t>
            </a:r>
            <a:endParaRPr lang="en-US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02425" y="6473825"/>
            <a:ext cx="1905000" cy="304800"/>
          </a:xfrm>
        </p:spPr>
        <p:txBody>
          <a:bodyPr anchor="t"/>
          <a:lstStyle>
            <a:lvl1pPr eaLnBrk="0" hangingPunct="0">
              <a:defRPr/>
            </a:lvl1pPr>
          </a:lstStyle>
          <a:p>
            <a:pPr>
              <a:defRPr/>
            </a:pPr>
            <a:fld id="{6F126635-5682-4000-B798-BA06114E4038}" type="slidenum">
              <a:rPr lang="en-US" altLang="nl-NL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en-US" alt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868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hap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13"/>
          <p:cNvSpPr/>
          <p:nvPr/>
        </p:nvSpPr>
        <p:spPr>
          <a:xfrm>
            <a:off x="469900" y="6324600"/>
            <a:ext cx="1146175" cy="301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ichtungspfeil 4"/>
          <p:cNvSpPr/>
          <p:nvPr userDrawn="1"/>
        </p:nvSpPr>
        <p:spPr bwMode="auto">
          <a:xfrm>
            <a:off x="3363913" y="352425"/>
            <a:ext cx="827087" cy="32702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2000" tIns="61341" rIns="30671" bIns="61341" spcCol="1270" anchor="ctr"/>
          <a:lstStyle/>
          <a:p>
            <a:pPr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100" dirty="0">
                <a:solidFill>
                  <a:prstClr val="white"/>
                </a:solidFill>
                <a:cs typeface="Arial" pitchFamily="34" charset="0"/>
              </a:rPr>
              <a:t>Chapter 4</a:t>
            </a:r>
          </a:p>
        </p:txBody>
      </p:sp>
      <p:pic>
        <p:nvPicPr>
          <p:cNvPr id="6" name="Grafik 21" descr="NEAT_logo_4c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192088"/>
            <a:ext cx="1468438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uppieren 24"/>
          <p:cNvGrpSpPr>
            <a:grpSpLocks/>
          </p:cNvGrpSpPr>
          <p:nvPr userDrawn="1"/>
        </p:nvGrpSpPr>
        <p:grpSpPr bwMode="auto">
          <a:xfrm>
            <a:off x="515938" y="333375"/>
            <a:ext cx="1223962" cy="360363"/>
            <a:chOff x="515938" y="334963"/>
            <a:chExt cx="1223962" cy="360362"/>
          </a:xfrm>
          <a:solidFill>
            <a:schemeClr val="bg1">
              <a:lumMod val="65000"/>
            </a:schemeClr>
          </a:solidFill>
        </p:grpSpPr>
        <p:grpSp>
          <p:nvGrpSpPr>
            <p:cNvPr id="8" name="Gruppieren 21"/>
            <p:cNvGrpSpPr>
              <a:grpSpLocks/>
            </p:cNvGrpSpPr>
            <p:nvPr/>
          </p:nvGrpSpPr>
          <p:grpSpPr bwMode="auto">
            <a:xfrm>
              <a:off x="515938" y="334963"/>
              <a:ext cx="1223962" cy="360362"/>
              <a:chOff x="1691680" y="4508500"/>
              <a:chExt cx="1224136" cy="360363"/>
            </a:xfrm>
            <a:grpFill/>
          </p:grpSpPr>
          <p:sp>
            <p:nvSpPr>
              <p:cNvPr id="10" name="Richtungspfeil 9"/>
              <p:cNvSpPr/>
              <p:nvPr/>
            </p:nvSpPr>
            <p:spPr bwMode="auto">
              <a:xfrm>
                <a:off x="1861566" y="4508500"/>
                <a:ext cx="1054250" cy="360363"/>
              </a:xfrm>
              <a:prstGeom prst="homePlat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ea typeface="ＭＳ Ｐゴシック" pitchFamily="96" charset="-128"/>
                  <a:cs typeface="Arial" charset="0"/>
                </a:endParaRPr>
              </a:p>
            </p:txBody>
          </p:sp>
          <p:sp>
            <p:nvSpPr>
              <p:cNvPr id="11" name="Ellipse 10"/>
              <p:cNvSpPr/>
              <p:nvPr/>
            </p:nvSpPr>
            <p:spPr bwMode="auto">
              <a:xfrm>
                <a:off x="1691680" y="4508500"/>
                <a:ext cx="287378" cy="3603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ea typeface="ＭＳ Ｐゴシック" pitchFamily="96" charset="-128"/>
                  <a:cs typeface="Arial" charset="0"/>
                </a:endParaRPr>
              </a:p>
            </p:txBody>
          </p:sp>
        </p:grpSp>
        <p:sp>
          <p:nvSpPr>
            <p:cNvPr id="9" name="Rectangle 22"/>
            <p:cNvSpPr>
              <a:spLocks noChangeArrowheads="1"/>
            </p:cNvSpPr>
            <p:nvPr/>
          </p:nvSpPr>
          <p:spPr bwMode="auto">
            <a:xfrm>
              <a:off x="614363" y="363538"/>
              <a:ext cx="984565" cy="27699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200" b="1" kern="0" dirty="0" err="1">
                  <a:solidFill>
                    <a:sysClr val="windowText" lastClr="000000"/>
                  </a:solidFill>
                  <a:latin typeface="Frutiger LT Com 45 Light" pitchFamily="34" charset="0"/>
                  <a:ea typeface="MS PGothic" pitchFamily="34" charset="-128"/>
                  <a:cs typeface="Arial" charset="0"/>
                </a:rPr>
                <a:t>Introduction</a:t>
              </a:r>
              <a:endParaRPr lang="de-DE" sz="1200" b="1" kern="0" dirty="0">
                <a:solidFill>
                  <a:sysClr val="windowText" lastClr="000000"/>
                </a:solidFill>
                <a:latin typeface="Frutiger LT Com 45 Light" pitchFamily="34" charset="0"/>
                <a:ea typeface="MS PGothic" pitchFamily="34" charset="-128"/>
                <a:cs typeface="Arial" charset="0"/>
              </a:endParaRPr>
            </a:p>
          </p:txBody>
        </p:sp>
      </p:grpSp>
      <p:grpSp>
        <p:nvGrpSpPr>
          <p:cNvPr id="12" name="Gruppieren 23"/>
          <p:cNvGrpSpPr>
            <a:grpSpLocks/>
          </p:cNvGrpSpPr>
          <p:nvPr userDrawn="1"/>
        </p:nvGrpSpPr>
        <p:grpSpPr bwMode="auto">
          <a:xfrm>
            <a:off x="1646238" y="333375"/>
            <a:ext cx="1225550" cy="358775"/>
            <a:chOff x="1649413" y="336550"/>
            <a:chExt cx="1225550" cy="358775"/>
          </a:xfrm>
          <a:solidFill>
            <a:schemeClr val="bg1">
              <a:lumMod val="85000"/>
            </a:schemeClr>
          </a:solidFill>
        </p:grpSpPr>
        <p:sp>
          <p:nvSpPr>
            <p:cNvPr id="13" name="Freihandform 12"/>
            <p:cNvSpPr/>
            <p:nvPr/>
          </p:nvSpPr>
          <p:spPr bwMode="auto">
            <a:xfrm>
              <a:off x="1649413" y="336550"/>
              <a:ext cx="1225550" cy="358775"/>
            </a:xfrm>
            <a:custGeom>
              <a:avLst/>
              <a:gdLst>
                <a:gd name="connsiteX0" fmla="*/ 0 w 1224136"/>
                <a:gd name="connsiteY0" fmla="*/ 0 h 360040"/>
                <a:gd name="connsiteX1" fmla="*/ 1044116 w 1224136"/>
                <a:gd name="connsiteY1" fmla="*/ 0 h 360040"/>
                <a:gd name="connsiteX2" fmla="*/ 1224136 w 1224136"/>
                <a:gd name="connsiteY2" fmla="*/ 180020 h 360040"/>
                <a:gd name="connsiteX3" fmla="*/ 1044116 w 1224136"/>
                <a:gd name="connsiteY3" fmla="*/ 360040 h 360040"/>
                <a:gd name="connsiteX4" fmla="*/ 0 w 1224136"/>
                <a:gd name="connsiteY4" fmla="*/ 360040 h 360040"/>
                <a:gd name="connsiteX5" fmla="*/ 180020 w 1224136"/>
                <a:gd name="connsiteY5" fmla="*/ 180020 h 360040"/>
                <a:gd name="connsiteX6" fmla="*/ 0 w 1224136"/>
                <a:gd name="connsiteY6" fmla="*/ 0 h 36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4136" h="360040">
                  <a:moveTo>
                    <a:pt x="0" y="0"/>
                  </a:moveTo>
                  <a:lnTo>
                    <a:pt x="1044116" y="0"/>
                  </a:lnTo>
                  <a:lnTo>
                    <a:pt x="1224136" y="180020"/>
                  </a:lnTo>
                  <a:lnTo>
                    <a:pt x="1044116" y="360040"/>
                  </a:lnTo>
                  <a:lnTo>
                    <a:pt x="0" y="360040"/>
                  </a:lnTo>
                  <a:lnTo>
                    <a:pt x="180020" y="18002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ea typeface="ＭＳ Ｐゴシック" pitchFamily="96" charset="-128"/>
                <a:cs typeface="Arial" charset="0"/>
              </a:endParaRPr>
            </a:p>
          </p:txBody>
        </p:sp>
        <p:sp>
          <p:nvSpPr>
            <p:cNvPr id="14" name="Rectangle 23"/>
            <p:cNvSpPr>
              <a:spLocks noChangeArrowheads="1"/>
            </p:cNvSpPr>
            <p:nvPr/>
          </p:nvSpPr>
          <p:spPr bwMode="auto">
            <a:xfrm>
              <a:off x="1814513" y="363538"/>
              <a:ext cx="841897" cy="27699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200" b="1" kern="0" dirty="0">
                  <a:solidFill>
                    <a:sysClr val="windowText" lastClr="000000"/>
                  </a:solidFill>
                  <a:latin typeface="Frutiger LT Com 45 Light" pitchFamily="34" charset="0"/>
                  <a:ea typeface="MS PGothic" pitchFamily="34" charset="-128"/>
                  <a:cs typeface="Arial" charset="0"/>
                </a:rPr>
                <a:t>Chapter 1</a:t>
              </a:r>
            </a:p>
          </p:txBody>
        </p:sp>
      </p:grpSp>
      <p:grpSp>
        <p:nvGrpSpPr>
          <p:cNvPr id="15" name="Gruppieren 21"/>
          <p:cNvGrpSpPr>
            <a:grpSpLocks/>
          </p:cNvGrpSpPr>
          <p:nvPr userDrawn="1"/>
        </p:nvGrpSpPr>
        <p:grpSpPr bwMode="auto">
          <a:xfrm>
            <a:off x="5040313" y="333375"/>
            <a:ext cx="1187450" cy="360363"/>
            <a:chOff x="5039766" y="332656"/>
            <a:chExt cx="1188418" cy="360363"/>
          </a:xfrm>
          <a:solidFill>
            <a:schemeClr val="bg1">
              <a:lumMod val="85000"/>
            </a:schemeClr>
          </a:solidFill>
        </p:grpSpPr>
        <p:grpSp>
          <p:nvGrpSpPr>
            <p:cNvPr id="16" name="Gruppieren 24"/>
            <p:cNvGrpSpPr/>
            <p:nvPr/>
          </p:nvGrpSpPr>
          <p:grpSpPr>
            <a:xfrm>
              <a:off x="5039766" y="332656"/>
              <a:ext cx="1188418" cy="360363"/>
              <a:chOff x="4067944" y="4505958"/>
              <a:chExt cx="1188418" cy="360363"/>
            </a:xfrm>
            <a:grpFill/>
          </p:grpSpPr>
          <p:sp>
            <p:nvSpPr>
              <p:cNvPr id="18" name="Freihandform 17"/>
              <p:cNvSpPr/>
              <p:nvPr/>
            </p:nvSpPr>
            <p:spPr bwMode="auto">
              <a:xfrm>
                <a:off x="4067944" y="4506119"/>
                <a:ext cx="1152128" cy="360040"/>
              </a:xfrm>
              <a:custGeom>
                <a:avLst/>
                <a:gdLst>
                  <a:gd name="connsiteX0" fmla="*/ 0 w 1224136"/>
                  <a:gd name="connsiteY0" fmla="*/ 0 h 360040"/>
                  <a:gd name="connsiteX1" fmla="*/ 1044116 w 1224136"/>
                  <a:gd name="connsiteY1" fmla="*/ 0 h 360040"/>
                  <a:gd name="connsiteX2" fmla="*/ 1224136 w 1224136"/>
                  <a:gd name="connsiteY2" fmla="*/ 180020 h 360040"/>
                  <a:gd name="connsiteX3" fmla="*/ 1044116 w 1224136"/>
                  <a:gd name="connsiteY3" fmla="*/ 360040 h 360040"/>
                  <a:gd name="connsiteX4" fmla="*/ 0 w 1224136"/>
                  <a:gd name="connsiteY4" fmla="*/ 360040 h 360040"/>
                  <a:gd name="connsiteX5" fmla="*/ 180020 w 1224136"/>
                  <a:gd name="connsiteY5" fmla="*/ 180020 h 360040"/>
                  <a:gd name="connsiteX6" fmla="*/ 0 w 1224136"/>
                  <a:gd name="connsiteY6" fmla="*/ 0 h 360040"/>
                  <a:gd name="connsiteX0" fmla="*/ 0 w 1152128"/>
                  <a:gd name="connsiteY0" fmla="*/ 0 h 360040"/>
                  <a:gd name="connsiteX1" fmla="*/ 1044116 w 1152128"/>
                  <a:gd name="connsiteY1" fmla="*/ 0 h 360040"/>
                  <a:gd name="connsiteX2" fmla="*/ 1152128 w 1152128"/>
                  <a:gd name="connsiteY2" fmla="*/ 216644 h 360040"/>
                  <a:gd name="connsiteX3" fmla="*/ 1044116 w 1152128"/>
                  <a:gd name="connsiteY3" fmla="*/ 360040 h 360040"/>
                  <a:gd name="connsiteX4" fmla="*/ 0 w 1152128"/>
                  <a:gd name="connsiteY4" fmla="*/ 360040 h 360040"/>
                  <a:gd name="connsiteX5" fmla="*/ 180020 w 1152128"/>
                  <a:gd name="connsiteY5" fmla="*/ 180020 h 360040"/>
                  <a:gd name="connsiteX6" fmla="*/ 0 w 1152128"/>
                  <a:gd name="connsiteY6" fmla="*/ 0 h 360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52128" h="360040">
                    <a:moveTo>
                      <a:pt x="0" y="0"/>
                    </a:moveTo>
                    <a:lnTo>
                      <a:pt x="1044116" y="0"/>
                    </a:lnTo>
                    <a:lnTo>
                      <a:pt x="1152128" y="216644"/>
                    </a:lnTo>
                    <a:lnTo>
                      <a:pt x="1044116" y="360040"/>
                    </a:lnTo>
                    <a:lnTo>
                      <a:pt x="0" y="360040"/>
                    </a:lnTo>
                    <a:lnTo>
                      <a:pt x="180020" y="18002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ea typeface="ＭＳ Ｐゴシック" pitchFamily="96" charset="-128"/>
                  <a:cs typeface="Arial" charset="0"/>
                </a:endParaRPr>
              </a:p>
            </p:txBody>
          </p:sp>
          <p:sp>
            <p:nvSpPr>
              <p:cNvPr id="19" name="Ellipse 18"/>
              <p:cNvSpPr/>
              <p:nvPr/>
            </p:nvSpPr>
            <p:spPr bwMode="auto">
              <a:xfrm>
                <a:off x="4968330" y="4505958"/>
                <a:ext cx="288032" cy="3603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ea typeface="ＭＳ Ｐゴシック" pitchFamily="96" charset="-128"/>
                  <a:cs typeface="Arial" charset="0"/>
                </a:endParaRPr>
              </a:p>
            </p:txBody>
          </p:sp>
        </p:grpSp>
        <p:sp>
          <p:nvSpPr>
            <p:cNvPr id="17" name="Rectangle 24"/>
            <p:cNvSpPr>
              <a:spLocks noChangeArrowheads="1"/>
            </p:cNvSpPr>
            <p:nvPr/>
          </p:nvSpPr>
          <p:spPr bwMode="auto">
            <a:xfrm>
              <a:off x="5224066" y="362819"/>
              <a:ext cx="830939" cy="27781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200" b="1" kern="0" dirty="0" err="1">
                  <a:solidFill>
                    <a:sysClr val="windowText" lastClr="000000"/>
                  </a:solidFill>
                  <a:latin typeface="Frutiger LT Com 45 Light" pitchFamily="34" charset="0"/>
                  <a:ea typeface="MS PGothic" pitchFamily="34" charset="-128"/>
                  <a:cs typeface="Arial" charset="0"/>
                </a:rPr>
                <a:t>Questions</a:t>
              </a:r>
              <a:endParaRPr lang="de-DE" sz="1400" b="1" kern="0" dirty="0">
                <a:solidFill>
                  <a:sysClr val="windowText" lastClr="000000"/>
                </a:solidFill>
                <a:ea typeface="MS PGothic" pitchFamily="34" charset="-128"/>
                <a:cs typeface="Arial" charset="0"/>
              </a:endParaRPr>
            </a:p>
          </p:txBody>
        </p:sp>
      </p:grpSp>
      <p:grpSp>
        <p:nvGrpSpPr>
          <p:cNvPr id="20" name="Gruppieren 22"/>
          <p:cNvGrpSpPr>
            <a:grpSpLocks/>
          </p:cNvGrpSpPr>
          <p:nvPr userDrawn="1"/>
        </p:nvGrpSpPr>
        <p:grpSpPr bwMode="auto">
          <a:xfrm>
            <a:off x="2776538" y="333375"/>
            <a:ext cx="1225550" cy="358775"/>
            <a:chOff x="2771800" y="332656"/>
            <a:chExt cx="1225550" cy="358775"/>
          </a:xfrm>
          <a:solidFill>
            <a:schemeClr val="bg1">
              <a:lumMod val="85000"/>
            </a:schemeClr>
          </a:solidFill>
        </p:grpSpPr>
        <p:sp>
          <p:nvSpPr>
            <p:cNvPr id="22" name="Freihandform 21"/>
            <p:cNvSpPr/>
            <p:nvPr/>
          </p:nvSpPr>
          <p:spPr bwMode="auto">
            <a:xfrm>
              <a:off x="2771800" y="332656"/>
              <a:ext cx="1225550" cy="358775"/>
            </a:xfrm>
            <a:custGeom>
              <a:avLst/>
              <a:gdLst>
                <a:gd name="connsiteX0" fmla="*/ 0 w 1224136"/>
                <a:gd name="connsiteY0" fmla="*/ 0 h 360040"/>
                <a:gd name="connsiteX1" fmla="*/ 1044116 w 1224136"/>
                <a:gd name="connsiteY1" fmla="*/ 0 h 360040"/>
                <a:gd name="connsiteX2" fmla="*/ 1224136 w 1224136"/>
                <a:gd name="connsiteY2" fmla="*/ 180020 h 360040"/>
                <a:gd name="connsiteX3" fmla="*/ 1044116 w 1224136"/>
                <a:gd name="connsiteY3" fmla="*/ 360040 h 360040"/>
                <a:gd name="connsiteX4" fmla="*/ 0 w 1224136"/>
                <a:gd name="connsiteY4" fmla="*/ 360040 h 360040"/>
                <a:gd name="connsiteX5" fmla="*/ 180020 w 1224136"/>
                <a:gd name="connsiteY5" fmla="*/ 180020 h 360040"/>
                <a:gd name="connsiteX6" fmla="*/ 0 w 1224136"/>
                <a:gd name="connsiteY6" fmla="*/ 0 h 36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4136" h="360040">
                  <a:moveTo>
                    <a:pt x="0" y="0"/>
                  </a:moveTo>
                  <a:lnTo>
                    <a:pt x="1044116" y="0"/>
                  </a:lnTo>
                  <a:lnTo>
                    <a:pt x="1224136" y="180020"/>
                  </a:lnTo>
                  <a:lnTo>
                    <a:pt x="1044116" y="360040"/>
                  </a:lnTo>
                  <a:lnTo>
                    <a:pt x="0" y="360040"/>
                  </a:lnTo>
                  <a:lnTo>
                    <a:pt x="180020" y="18002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ea typeface="ＭＳ Ｐゴシック" pitchFamily="96" charset="-128"/>
                <a:cs typeface="Arial" charset="0"/>
              </a:endParaRPr>
            </a:p>
          </p:txBody>
        </p:sp>
        <p:sp>
          <p:nvSpPr>
            <p:cNvPr id="23" name="Rectangle 26"/>
            <p:cNvSpPr>
              <a:spLocks noChangeArrowheads="1"/>
            </p:cNvSpPr>
            <p:nvPr/>
          </p:nvSpPr>
          <p:spPr bwMode="auto">
            <a:xfrm>
              <a:off x="2936900" y="359644"/>
              <a:ext cx="841897" cy="27699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200" b="1" kern="0" dirty="0">
                  <a:solidFill>
                    <a:sysClr val="windowText" lastClr="000000"/>
                  </a:solidFill>
                  <a:latin typeface="Frutiger LT Com 45 Light" pitchFamily="34" charset="0"/>
                  <a:ea typeface="MS PGothic" pitchFamily="34" charset="-128"/>
                  <a:cs typeface="Arial" charset="0"/>
                </a:rPr>
                <a:t>Chapter 2</a:t>
              </a:r>
            </a:p>
          </p:txBody>
        </p:sp>
      </p:grpSp>
      <p:grpSp>
        <p:nvGrpSpPr>
          <p:cNvPr id="24" name="Gruppieren 25"/>
          <p:cNvGrpSpPr>
            <a:grpSpLocks/>
          </p:cNvGrpSpPr>
          <p:nvPr userDrawn="1"/>
        </p:nvGrpSpPr>
        <p:grpSpPr bwMode="auto">
          <a:xfrm>
            <a:off x="3908425" y="333375"/>
            <a:ext cx="1225550" cy="358775"/>
            <a:chOff x="3882430" y="330795"/>
            <a:chExt cx="1225550" cy="358775"/>
          </a:xfrm>
          <a:solidFill>
            <a:schemeClr val="bg1">
              <a:lumMod val="85000"/>
            </a:schemeClr>
          </a:solidFill>
        </p:grpSpPr>
        <p:sp>
          <p:nvSpPr>
            <p:cNvPr id="25" name="Freihandform 24"/>
            <p:cNvSpPr/>
            <p:nvPr/>
          </p:nvSpPr>
          <p:spPr bwMode="auto">
            <a:xfrm>
              <a:off x="3882430" y="330795"/>
              <a:ext cx="1225550" cy="358775"/>
            </a:xfrm>
            <a:custGeom>
              <a:avLst/>
              <a:gdLst>
                <a:gd name="connsiteX0" fmla="*/ 0 w 1224136"/>
                <a:gd name="connsiteY0" fmla="*/ 0 h 360040"/>
                <a:gd name="connsiteX1" fmla="*/ 1044116 w 1224136"/>
                <a:gd name="connsiteY1" fmla="*/ 0 h 360040"/>
                <a:gd name="connsiteX2" fmla="*/ 1224136 w 1224136"/>
                <a:gd name="connsiteY2" fmla="*/ 180020 h 360040"/>
                <a:gd name="connsiteX3" fmla="*/ 1044116 w 1224136"/>
                <a:gd name="connsiteY3" fmla="*/ 360040 h 360040"/>
                <a:gd name="connsiteX4" fmla="*/ 0 w 1224136"/>
                <a:gd name="connsiteY4" fmla="*/ 360040 h 360040"/>
                <a:gd name="connsiteX5" fmla="*/ 180020 w 1224136"/>
                <a:gd name="connsiteY5" fmla="*/ 180020 h 360040"/>
                <a:gd name="connsiteX6" fmla="*/ 0 w 1224136"/>
                <a:gd name="connsiteY6" fmla="*/ 0 h 36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4136" h="360040">
                  <a:moveTo>
                    <a:pt x="0" y="0"/>
                  </a:moveTo>
                  <a:lnTo>
                    <a:pt x="1044116" y="0"/>
                  </a:lnTo>
                  <a:lnTo>
                    <a:pt x="1224136" y="180020"/>
                  </a:lnTo>
                  <a:lnTo>
                    <a:pt x="1044116" y="360040"/>
                  </a:lnTo>
                  <a:lnTo>
                    <a:pt x="0" y="360040"/>
                  </a:lnTo>
                  <a:lnTo>
                    <a:pt x="180020" y="18002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ea typeface="ＭＳ Ｐゴシック" pitchFamily="96" charset="-128"/>
                <a:cs typeface="Arial" charset="0"/>
              </a:endParaRPr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4047530" y="357783"/>
              <a:ext cx="841897" cy="27699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200" b="1" kern="0" dirty="0">
                  <a:solidFill>
                    <a:sysClr val="windowText" lastClr="000000"/>
                  </a:solidFill>
                  <a:latin typeface="Frutiger LT Com 45 Light" pitchFamily="34" charset="0"/>
                  <a:ea typeface="MS PGothic" pitchFamily="34" charset="-128"/>
                  <a:cs typeface="Arial" charset="0"/>
                </a:rPr>
                <a:t>Chapter 3</a:t>
              </a:r>
            </a:p>
          </p:txBody>
        </p:sp>
      </p:grpSp>
      <p:pic>
        <p:nvPicPr>
          <p:cNvPr id="27" name="Grafik 2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6054725"/>
            <a:ext cx="1546225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750" y="1341439"/>
            <a:ext cx="8028000" cy="647402"/>
          </a:xfrm>
          <a:noFill/>
          <a:ln w="9525">
            <a:noFill/>
            <a:miter lim="800000"/>
            <a:headEnd/>
            <a:tailEnd/>
          </a:ln>
        </p:spPr>
        <p:txBody>
          <a:bodyPr wrap="none" tIns="0" rIns="0" bIns="0" anchor="t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de-CH" sz="2400" dirty="0" smtClean="0">
                <a:solidFill>
                  <a:srgbClr val="13235B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noProof="0" dirty="0" smtClean="0"/>
              <a:t>Titelmasterformat durch Klicken bearbeiten</a:t>
            </a:r>
            <a:endParaRPr lang="en-US" noProof="0" dirty="0"/>
          </a:p>
        </p:txBody>
      </p:sp>
      <p:sp>
        <p:nvSpPr>
          <p:cNvPr id="21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539750" y="2060848"/>
            <a:ext cx="8028000" cy="3888432"/>
          </a:xfrm>
          <a:noFill/>
          <a:ln w="9525">
            <a:noFill/>
            <a:miter lim="800000"/>
            <a:headEnd/>
            <a:tailEnd/>
          </a:ln>
        </p:spPr>
        <p:txBody>
          <a:bodyPr tIns="0">
            <a:noAutofit/>
          </a:bodyPr>
          <a:lstStyle>
            <a:lvl1pPr marL="176213" indent="-176213" algn="l" rtl="0" eaLnBrk="1" fontAlgn="base" hangingPunct="1">
              <a:spcBef>
                <a:spcPts val="0"/>
              </a:spcBef>
              <a:spcAft>
                <a:spcPts val="800"/>
              </a:spcAft>
              <a:buClrTx/>
              <a:buFont typeface="Wingdings" pitchFamily="2" charset="2"/>
              <a:buChar char="§"/>
              <a:defRPr lang="de-DE" sz="20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68288" indent="-176213" algn="l" rtl="0" eaLnBrk="1" fontAlgn="base" hangingPunct="1">
              <a:buClr>
                <a:schemeClr val="bg2"/>
              </a:buClr>
              <a:buFont typeface="Wingdings" pitchFamily="2" charset="2"/>
              <a:buChar char="§"/>
              <a:defRPr lang="de-DE" sz="20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268288" indent="-176213" algn="l" rtl="0" eaLnBrk="1" fontAlgn="base" hangingPunct="1">
              <a:buClr>
                <a:schemeClr val="bg2"/>
              </a:buClr>
              <a:buFont typeface="Wingdings" pitchFamily="2" charset="2"/>
              <a:buChar char="§"/>
              <a:defRPr lang="de-DE" sz="20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</a:lstStyle>
          <a:p>
            <a:pPr lvl="0"/>
            <a:r>
              <a:rPr lang="de-DE" noProof="0" dirty="0" smtClean="0"/>
              <a:t>Textmasterformate durch Klicken bearbeiten</a:t>
            </a:r>
          </a:p>
          <a:p>
            <a:pPr lvl="0"/>
            <a:r>
              <a:rPr lang="de-DE" noProof="0" dirty="0" smtClean="0"/>
              <a:t>Zweite Ebene</a:t>
            </a:r>
          </a:p>
        </p:txBody>
      </p:sp>
      <p:sp>
        <p:nvSpPr>
          <p:cNvPr id="28" name="Foliennummernplatzhalter 1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6C987-CC9D-4F34-A7D0-3EA835334F77}" type="slidenum">
              <a:rPr lang="en-US" altLang="nl-NL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en-US" alt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069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p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chtungspfeil 4"/>
          <p:cNvSpPr/>
          <p:nvPr userDrawn="1"/>
        </p:nvSpPr>
        <p:spPr bwMode="auto">
          <a:xfrm>
            <a:off x="3363913" y="352425"/>
            <a:ext cx="827087" cy="32702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2000" tIns="61341" rIns="30671" bIns="61341" spcCol="1270" anchor="ctr"/>
          <a:lstStyle/>
          <a:p>
            <a:pPr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100" dirty="0">
                <a:solidFill>
                  <a:prstClr val="white"/>
                </a:solidFill>
                <a:cs typeface="Arial" pitchFamily="34" charset="0"/>
              </a:rPr>
              <a:t>Chapter 4</a:t>
            </a:r>
          </a:p>
        </p:txBody>
      </p:sp>
      <p:grpSp>
        <p:nvGrpSpPr>
          <p:cNvPr id="5" name="Gruppieren 24"/>
          <p:cNvGrpSpPr>
            <a:grpSpLocks/>
          </p:cNvGrpSpPr>
          <p:nvPr userDrawn="1"/>
        </p:nvGrpSpPr>
        <p:grpSpPr bwMode="auto">
          <a:xfrm>
            <a:off x="515938" y="333375"/>
            <a:ext cx="1223962" cy="360363"/>
            <a:chOff x="515938" y="334963"/>
            <a:chExt cx="1223962" cy="360362"/>
          </a:xfrm>
          <a:solidFill>
            <a:schemeClr val="bg1">
              <a:lumMod val="85000"/>
            </a:schemeClr>
          </a:solidFill>
        </p:grpSpPr>
        <p:grpSp>
          <p:nvGrpSpPr>
            <p:cNvPr id="6" name="Gruppieren 21"/>
            <p:cNvGrpSpPr>
              <a:grpSpLocks/>
            </p:cNvGrpSpPr>
            <p:nvPr/>
          </p:nvGrpSpPr>
          <p:grpSpPr bwMode="auto">
            <a:xfrm>
              <a:off x="515938" y="334963"/>
              <a:ext cx="1223962" cy="360362"/>
              <a:chOff x="1691680" y="4508500"/>
              <a:chExt cx="1224136" cy="360363"/>
            </a:xfrm>
            <a:grpFill/>
          </p:grpSpPr>
          <p:sp>
            <p:nvSpPr>
              <p:cNvPr id="8" name="Richtungspfeil 7"/>
              <p:cNvSpPr/>
              <p:nvPr/>
            </p:nvSpPr>
            <p:spPr bwMode="auto">
              <a:xfrm>
                <a:off x="1861566" y="4508500"/>
                <a:ext cx="1054250" cy="360363"/>
              </a:xfrm>
              <a:prstGeom prst="homePlat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ea typeface="ＭＳ Ｐゴシック" pitchFamily="96" charset="-128"/>
                  <a:cs typeface="Arial" charset="0"/>
                </a:endParaRPr>
              </a:p>
            </p:txBody>
          </p:sp>
          <p:sp>
            <p:nvSpPr>
              <p:cNvPr id="9" name="Ellipse 8"/>
              <p:cNvSpPr/>
              <p:nvPr/>
            </p:nvSpPr>
            <p:spPr bwMode="auto">
              <a:xfrm>
                <a:off x="1691680" y="4508500"/>
                <a:ext cx="287378" cy="3603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ea typeface="ＭＳ Ｐゴシック" pitchFamily="96" charset="-128"/>
                  <a:cs typeface="Arial" charset="0"/>
                </a:endParaRPr>
              </a:p>
            </p:txBody>
          </p:sp>
        </p:grpSp>
        <p:sp>
          <p:nvSpPr>
            <p:cNvPr id="7" name="Rectangle 22"/>
            <p:cNvSpPr>
              <a:spLocks noChangeArrowheads="1"/>
            </p:cNvSpPr>
            <p:nvPr/>
          </p:nvSpPr>
          <p:spPr bwMode="auto">
            <a:xfrm>
              <a:off x="614363" y="363538"/>
              <a:ext cx="984565" cy="27699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200" b="1" kern="0" dirty="0" err="1">
                  <a:solidFill>
                    <a:sysClr val="windowText" lastClr="000000"/>
                  </a:solidFill>
                  <a:latin typeface="Frutiger LT Com 45 Light" pitchFamily="34" charset="0"/>
                  <a:ea typeface="MS PGothic" pitchFamily="34" charset="-128"/>
                  <a:cs typeface="Arial" charset="0"/>
                </a:rPr>
                <a:t>Introduction</a:t>
              </a:r>
              <a:endParaRPr lang="de-DE" sz="1200" b="1" kern="0" dirty="0">
                <a:solidFill>
                  <a:sysClr val="windowText" lastClr="000000"/>
                </a:solidFill>
                <a:latin typeface="Frutiger LT Com 45 Light" pitchFamily="34" charset="0"/>
                <a:ea typeface="MS PGothic" pitchFamily="34" charset="-128"/>
                <a:cs typeface="Arial" charset="0"/>
              </a:endParaRPr>
            </a:p>
          </p:txBody>
        </p:sp>
      </p:grpSp>
      <p:grpSp>
        <p:nvGrpSpPr>
          <p:cNvPr id="10" name="Gruppieren 23"/>
          <p:cNvGrpSpPr>
            <a:grpSpLocks/>
          </p:cNvGrpSpPr>
          <p:nvPr userDrawn="1"/>
        </p:nvGrpSpPr>
        <p:grpSpPr bwMode="auto">
          <a:xfrm>
            <a:off x="1646238" y="333375"/>
            <a:ext cx="1225550" cy="358775"/>
            <a:chOff x="1649413" y="336550"/>
            <a:chExt cx="1225550" cy="358775"/>
          </a:xfrm>
          <a:solidFill>
            <a:schemeClr val="bg1">
              <a:lumMod val="65000"/>
            </a:schemeClr>
          </a:solidFill>
        </p:grpSpPr>
        <p:sp>
          <p:nvSpPr>
            <p:cNvPr id="11" name="Freihandform 13"/>
            <p:cNvSpPr/>
            <p:nvPr/>
          </p:nvSpPr>
          <p:spPr bwMode="auto">
            <a:xfrm>
              <a:off x="1649413" y="336550"/>
              <a:ext cx="1225550" cy="358775"/>
            </a:xfrm>
            <a:custGeom>
              <a:avLst/>
              <a:gdLst>
                <a:gd name="connsiteX0" fmla="*/ 0 w 1224136"/>
                <a:gd name="connsiteY0" fmla="*/ 0 h 360040"/>
                <a:gd name="connsiteX1" fmla="*/ 1044116 w 1224136"/>
                <a:gd name="connsiteY1" fmla="*/ 0 h 360040"/>
                <a:gd name="connsiteX2" fmla="*/ 1224136 w 1224136"/>
                <a:gd name="connsiteY2" fmla="*/ 180020 h 360040"/>
                <a:gd name="connsiteX3" fmla="*/ 1044116 w 1224136"/>
                <a:gd name="connsiteY3" fmla="*/ 360040 h 360040"/>
                <a:gd name="connsiteX4" fmla="*/ 0 w 1224136"/>
                <a:gd name="connsiteY4" fmla="*/ 360040 h 360040"/>
                <a:gd name="connsiteX5" fmla="*/ 180020 w 1224136"/>
                <a:gd name="connsiteY5" fmla="*/ 180020 h 360040"/>
                <a:gd name="connsiteX6" fmla="*/ 0 w 1224136"/>
                <a:gd name="connsiteY6" fmla="*/ 0 h 36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4136" h="360040">
                  <a:moveTo>
                    <a:pt x="0" y="0"/>
                  </a:moveTo>
                  <a:lnTo>
                    <a:pt x="1044116" y="0"/>
                  </a:lnTo>
                  <a:lnTo>
                    <a:pt x="1224136" y="180020"/>
                  </a:lnTo>
                  <a:lnTo>
                    <a:pt x="1044116" y="360040"/>
                  </a:lnTo>
                  <a:lnTo>
                    <a:pt x="0" y="360040"/>
                  </a:lnTo>
                  <a:lnTo>
                    <a:pt x="180020" y="18002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ea typeface="ＭＳ Ｐゴシック" pitchFamily="96" charset="-128"/>
                <a:cs typeface="Arial" charset="0"/>
              </a:endParaRPr>
            </a:p>
          </p:txBody>
        </p:sp>
        <p:sp>
          <p:nvSpPr>
            <p:cNvPr id="12" name="Rectangle 23"/>
            <p:cNvSpPr>
              <a:spLocks noChangeArrowheads="1"/>
            </p:cNvSpPr>
            <p:nvPr/>
          </p:nvSpPr>
          <p:spPr bwMode="auto">
            <a:xfrm>
              <a:off x="1814513" y="363538"/>
              <a:ext cx="841897" cy="27699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200" b="1" kern="0" dirty="0">
                  <a:solidFill>
                    <a:sysClr val="windowText" lastClr="000000"/>
                  </a:solidFill>
                  <a:latin typeface="Frutiger LT Com 45 Light" pitchFamily="34" charset="0"/>
                  <a:ea typeface="MS PGothic" pitchFamily="34" charset="-128"/>
                  <a:cs typeface="Arial" charset="0"/>
                </a:rPr>
                <a:t>Chapter 1</a:t>
              </a:r>
            </a:p>
          </p:txBody>
        </p:sp>
      </p:grpSp>
      <p:grpSp>
        <p:nvGrpSpPr>
          <p:cNvPr id="13" name="Gruppieren 21"/>
          <p:cNvGrpSpPr>
            <a:grpSpLocks/>
          </p:cNvGrpSpPr>
          <p:nvPr userDrawn="1"/>
        </p:nvGrpSpPr>
        <p:grpSpPr bwMode="auto">
          <a:xfrm>
            <a:off x="5040313" y="333375"/>
            <a:ext cx="1187450" cy="360363"/>
            <a:chOff x="5039766" y="332656"/>
            <a:chExt cx="1188418" cy="360363"/>
          </a:xfrm>
          <a:solidFill>
            <a:schemeClr val="bg1">
              <a:lumMod val="85000"/>
            </a:schemeClr>
          </a:solidFill>
        </p:grpSpPr>
        <p:grpSp>
          <p:nvGrpSpPr>
            <p:cNvPr id="14" name="Gruppieren 24"/>
            <p:cNvGrpSpPr/>
            <p:nvPr/>
          </p:nvGrpSpPr>
          <p:grpSpPr>
            <a:xfrm>
              <a:off x="5039766" y="332656"/>
              <a:ext cx="1188418" cy="360363"/>
              <a:chOff x="4067944" y="4505958"/>
              <a:chExt cx="1188418" cy="360363"/>
            </a:xfrm>
            <a:grpFill/>
          </p:grpSpPr>
          <p:sp>
            <p:nvSpPr>
              <p:cNvPr id="16" name="Freihandform 18"/>
              <p:cNvSpPr/>
              <p:nvPr/>
            </p:nvSpPr>
            <p:spPr bwMode="auto">
              <a:xfrm>
                <a:off x="4067944" y="4506119"/>
                <a:ext cx="1152128" cy="360040"/>
              </a:xfrm>
              <a:custGeom>
                <a:avLst/>
                <a:gdLst>
                  <a:gd name="connsiteX0" fmla="*/ 0 w 1224136"/>
                  <a:gd name="connsiteY0" fmla="*/ 0 h 360040"/>
                  <a:gd name="connsiteX1" fmla="*/ 1044116 w 1224136"/>
                  <a:gd name="connsiteY1" fmla="*/ 0 h 360040"/>
                  <a:gd name="connsiteX2" fmla="*/ 1224136 w 1224136"/>
                  <a:gd name="connsiteY2" fmla="*/ 180020 h 360040"/>
                  <a:gd name="connsiteX3" fmla="*/ 1044116 w 1224136"/>
                  <a:gd name="connsiteY3" fmla="*/ 360040 h 360040"/>
                  <a:gd name="connsiteX4" fmla="*/ 0 w 1224136"/>
                  <a:gd name="connsiteY4" fmla="*/ 360040 h 360040"/>
                  <a:gd name="connsiteX5" fmla="*/ 180020 w 1224136"/>
                  <a:gd name="connsiteY5" fmla="*/ 180020 h 360040"/>
                  <a:gd name="connsiteX6" fmla="*/ 0 w 1224136"/>
                  <a:gd name="connsiteY6" fmla="*/ 0 h 360040"/>
                  <a:gd name="connsiteX0" fmla="*/ 0 w 1152128"/>
                  <a:gd name="connsiteY0" fmla="*/ 0 h 360040"/>
                  <a:gd name="connsiteX1" fmla="*/ 1044116 w 1152128"/>
                  <a:gd name="connsiteY1" fmla="*/ 0 h 360040"/>
                  <a:gd name="connsiteX2" fmla="*/ 1152128 w 1152128"/>
                  <a:gd name="connsiteY2" fmla="*/ 216644 h 360040"/>
                  <a:gd name="connsiteX3" fmla="*/ 1044116 w 1152128"/>
                  <a:gd name="connsiteY3" fmla="*/ 360040 h 360040"/>
                  <a:gd name="connsiteX4" fmla="*/ 0 w 1152128"/>
                  <a:gd name="connsiteY4" fmla="*/ 360040 h 360040"/>
                  <a:gd name="connsiteX5" fmla="*/ 180020 w 1152128"/>
                  <a:gd name="connsiteY5" fmla="*/ 180020 h 360040"/>
                  <a:gd name="connsiteX6" fmla="*/ 0 w 1152128"/>
                  <a:gd name="connsiteY6" fmla="*/ 0 h 360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52128" h="360040">
                    <a:moveTo>
                      <a:pt x="0" y="0"/>
                    </a:moveTo>
                    <a:lnTo>
                      <a:pt x="1044116" y="0"/>
                    </a:lnTo>
                    <a:lnTo>
                      <a:pt x="1152128" y="216644"/>
                    </a:lnTo>
                    <a:lnTo>
                      <a:pt x="1044116" y="360040"/>
                    </a:lnTo>
                    <a:lnTo>
                      <a:pt x="0" y="360040"/>
                    </a:lnTo>
                    <a:lnTo>
                      <a:pt x="180020" y="18002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ea typeface="ＭＳ Ｐゴシック" pitchFamily="96" charset="-128"/>
                  <a:cs typeface="Arial" charset="0"/>
                </a:endParaRPr>
              </a:p>
            </p:txBody>
          </p:sp>
          <p:sp>
            <p:nvSpPr>
              <p:cNvPr id="17" name="Ellipse 19"/>
              <p:cNvSpPr/>
              <p:nvPr/>
            </p:nvSpPr>
            <p:spPr bwMode="auto">
              <a:xfrm>
                <a:off x="4968330" y="4505958"/>
                <a:ext cx="288032" cy="3603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ea typeface="ＭＳ Ｐゴシック" pitchFamily="96" charset="-128"/>
                  <a:cs typeface="Arial" charset="0"/>
                </a:endParaRPr>
              </a:p>
            </p:txBody>
          </p:sp>
        </p:grpSp>
        <p:sp>
          <p:nvSpPr>
            <p:cNvPr id="15" name="Rectangle 24"/>
            <p:cNvSpPr>
              <a:spLocks noChangeArrowheads="1"/>
            </p:cNvSpPr>
            <p:nvPr/>
          </p:nvSpPr>
          <p:spPr bwMode="auto">
            <a:xfrm>
              <a:off x="5224066" y="362819"/>
              <a:ext cx="830939" cy="27781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200" b="1" kern="0" dirty="0" err="1">
                  <a:solidFill>
                    <a:sysClr val="windowText" lastClr="000000"/>
                  </a:solidFill>
                  <a:latin typeface="Frutiger LT Com 45 Light" pitchFamily="34" charset="0"/>
                  <a:ea typeface="MS PGothic" pitchFamily="34" charset="-128"/>
                  <a:cs typeface="Arial" charset="0"/>
                </a:rPr>
                <a:t>Questions</a:t>
              </a:r>
              <a:endParaRPr lang="de-DE" sz="1400" b="1" kern="0" dirty="0">
                <a:solidFill>
                  <a:sysClr val="windowText" lastClr="000000"/>
                </a:solidFill>
                <a:ea typeface="MS PGothic" pitchFamily="34" charset="-128"/>
                <a:cs typeface="Arial" charset="0"/>
              </a:endParaRPr>
            </a:p>
          </p:txBody>
        </p:sp>
      </p:grpSp>
      <p:grpSp>
        <p:nvGrpSpPr>
          <p:cNvPr id="18" name="Gruppieren 22"/>
          <p:cNvGrpSpPr>
            <a:grpSpLocks/>
          </p:cNvGrpSpPr>
          <p:nvPr userDrawn="1"/>
        </p:nvGrpSpPr>
        <p:grpSpPr bwMode="auto">
          <a:xfrm>
            <a:off x="2776538" y="333375"/>
            <a:ext cx="1225550" cy="358775"/>
            <a:chOff x="2771800" y="332656"/>
            <a:chExt cx="1225550" cy="358775"/>
          </a:xfrm>
          <a:solidFill>
            <a:schemeClr val="bg1">
              <a:lumMod val="85000"/>
            </a:schemeClr>
          </a:solidFill>
        </p:grpSpPr>
        <p:sp>
          <p:nvSpPr>
            <p:cNvPr id="19" name="Freihandform 21"/>
            <p:cNvSpPr/>
            <p:nvPr/>
          </p:nvSpPr>
          <p:spPr bwMode="auto">
            <a:xfrm>
              <a:off x="2771800" y="332656"/>
              <a:ext cx="1225550" cy="358775"/>
            </a:xfrm>
            <a:custGeom>
              <a:avLst/>
              <a:gdLst>
                <a:gd name="connsiteX0" fmla="*/ 0 w 1224136"/>
                <a:gd name="connsiteY0" fmla="*/ 0 h 360040"/>
                <a:gd name="connsiteX1" fmla="*/ 1044116 w 1224136"/>
                <a:gd name="connsiteY1" fmla="*/ 0 h 360040"/>
                <a:gd name="connsiteX2" fmla="*/ 1224136 w 1224136"/>
                <a:gd name="connsiteY2" fmla="*/ 180020 h 360040"/>
                <a:gd name="connsiteX3" fmla="*/ 1044116 w 1224136"/>
                <a:gd name="connsiteY3" fmla="*/ 360040 h 360040"/>
                <a:gd name="connsiteX4" fmla="*/ 0 w 1224136"/>
                <a:gd name="connsiteY4" fmla="*/ 360040 h 360040"/>
                <a:gd name="connsiteX5" fmla="*/ 180020 w 1224136"/>
                <a:gd name="connsiteY5" fmla="*/ 180020 h 360040"/>
                <a:gd name="connsiteX6" fmla="*/ 0 w 1224136"/>
                <a:gd name="connsiteY6" fmla="*/ 0 h 36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4136" h="360040">
                  <a:moveTo>
                    <a:pt x="0" y="0"/>
                  </a:moveTo>
                  <a:lnTo>
                    <a:pt x="1044116" y="0"/>
                  </a:lnTo>
                  <a:lnTo>
                    <a:pt x="1224136" y="180020"/>
                  </a:lnTo>
                  <a:lnTo>
                    <a:pt x="1044116" y="360040"/>
                  </a:lnTo>
                  <a:lnTo>
                    <a:pt x="0" y="360040"/>
                  </a:lnTo>
                  <a:lnTo>
                    <a:pt x="180020" y="18002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ea typeface="ＭＳ Ｐゴシック" pitchFamily="96" charset="-128"/>
                <a:cs typeface="Arial" charset="0"/>
              </a:endParaRPr>
            </a:p>
          </p:txBody>
        </p:sp>
        <p:sp>
          <p:nvSpPr>
            <p:cNvPr id="20" name="Rectangle 23"/>
            <p:cNvSpPr>
              <a:spLocks noChangeArrowheads="1"/>
            </p:cNvSpPr>
            <p:nvPr/>
          </p:nvSpPr>
          <p:spPr bwMode="auto">
            <a:xfrm>
              <a:off x="2936900" y="359644"/>
              <a:ext cx="841897" cy="27699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200" b="1" kern="0" dirty="0">
                  <a:solidFill>
                    <a:sysClr val="windowText" lastClr="000000"/>
                  </a:solidFill>
                  <a:latin typeface="Frutiger LT Com 45 Light" pitchFamily="34" charset="0"/>
                  <a:ea typeface="MS PGothic" pitchFamily="34" charset="-128"/>
                  <a:cs typeface="Arial" charset="0"/>
                </a:rPr>
                <a:t>Chapter 2</a:t>
              </a:r>
            </a:p>
          </p:txBody>
        </p:sp>
      </p:grpSp>
      <p:grpSp>
        <p:nvGrpSpPr>
          <p:cNvPr id="21" name="Gruppieren 25"/>
          <p:cNvGrpSpPr>
            <a:grpSpLocks/>
          </p:cNvGrpSpPr>
          <p:nvPr userDrawn="1"/>
        </p:nvGrpSpPr>
        <p:grpSpPr bwMode="auto">
          <a:xfrm>
            <a:off x="3908425" y="333375"/>
            <a:ext cx="1225550" cy="358775"/>
            <a:chOff x="3882430" y="330795"/>
            <a:chExt cx="1225550" cy="358775"/>
          </a:xfrm>
          <a:solidFill>
            <a:schemeClr val="bg1">
              <a:lumMod val="85000"/>
            </a:schemeClr>
          </a:solidFill>
        </p:grpSpPr>
        <p:sp>
          <p:nvSpPr>
            <p:cNvPr id="22" name="Freihandform 24"/>
            <p:cNvSpPr/>
            <p:nvPr/>
          </p:nvSpPr>
          <p:spPr bwMode="auto">
            <a:xfrm>
              <a:off x="3882430" y="330795"/>
              <a:ext cx="1225550" cy="358775"/>
            </a:xfrm>
            <a:custGeom>
              <a:avLst/>
              <a:gdLst>
                <a:gd name="connsiteX0" fmla="*/ 0 w 1224136"/>
                <a:gd name="connsiteY0" fmla="*/ 0 h 360040"/>
                <a:gd name="connsiteX1" fmla="*/ 1044116 w 1224136"/>
                <a:gd name="connsiteY1" fmla="*/ 0 h 360040"/>
                <a:gd name="connsiteX2" fmla="*/ 1224136 w 1224136"/>
                <a:gd name="connsiteY2" fmla="*/ 180020 h 360040"/>
                <a:gd name="connsiteX3" fmla="*/ 1044116 w 1224136"/>
                <a:gd name="connsiteY3" fmla="*/ 360040 h 360040"/>
                <a:gd name="connsiteX4" fmla="*/ 0 w 1224136"/>
                <a:gd name="connsiteY4" fmla="*/ 360040 h 360040"/>
                <a:gd name="connsiteX5" fmla="*/ 180020 w 1224136"/>
                <a:gd name="connsiteY5" fmla="*/ 180020 h 360040"/>
                <a:gd name="connsiteX6" fmla="*/ 0 w 1224136"/>
                <a:gd name="connsiteY6" fmla="*/ 0 h 36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4136" h="360040">
                  <a:moveTo>
                    <a:pt x="0" y="0"/>
                  </a:moveTo>
                  <a:lnTo>
                    <a:pt x="1044116" y="0"/>
                  </a:lnTo>
                  <a:lnTo>
                    <a:pt x="1224136" y="180020"/>
                  </a:lnTo>
                  <a:lnTo>
                    <a:pt x="1044116" y="360040"/>
                  </a:lnTo>
                  <a:lnTo>
                    <a:pt x="0" y="360040"/>
                  </a:lnTo>
                  <a:lnTo>
                    <a:pt x="180020" y="18002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ea typeface="ＭＳ Ｐゴシック" pitchFamily="96" charset="-128"/>
                <a:cs typeface="Arial" charset="0"/>
              </a:endParaRPr>
            </a:p>
          </p:txBody>
        </p:sp>
        <p:sp>
          <p:nvSpPr>
            <p:cNvPr id="23" name="Rectangle 26"/>
            <p:cNvSpPr>
              <a:spLocks noChangeArrowheads="1"/>
            </p:cNvSpPr>
            <p:nvPr/>
          </p:nvSpPr>
          <p:spPr bwMode="auto">
            <a:xfrm>
              <a:off x="4047530" y="357783"/>
              <a:ext cx="841897" cy="27699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200" b="1" kern="0" dirty="0">
                  <a:solidFill>
                    <a:sysClr val="windowText" lastClr="000000"/>
                  </a:solidFill>
                  <a:latin typeface="Frutiger LT Com 45 Light" pitchFamily="34" charset="0"/>
                  <a:ea typeface="MS PGothic" pitchFamily="34" charset="-128"/>
                  <a:cs typeface="Arial" charset="0"/>
                </a:rPr>
                <a:t>Chapter 3</a:t>
              </a: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750" y="1341439"/>
            <a:ext cx="8028000" cy="647402"/>
          </a:xfrm>
          <a:noFill/>
          <a:ln w="9525">
            <a:noFill/>
            <a:miter lim="800000"/>
            <a:headEnd/>
            <a:tailEnd/>
          </a:ln>
        </p:spPr>
        <p:txBody>
          <a:bodyPr wrap="none" tIns="0" rIns="0" bIns="0" anchor="t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de-CH" sz="2400" dirty="0" smtClean="0">
                <a:solidFill>
                  <a:srgbClr val="13235B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noProof="0" dirty="0" smtClean="0"/>
              <a:t>Titelmasterformat durch Klicken bearbeiten</a:t>
            </a:r>
            <a:endParaRPr lang="en-US" noProof="0" dirty="0"/>
          </a:p>
        </p:txBody>
      </p:sp>
      <p:sp>
        <p:nvSpPr>
          <p:cNvPr id="26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539750" y="2060848"/>
            <a:ext cx="8028000" cy="4033566"/>
          </a:xfrm>
          <a:noFill/>
          <a:ln w="9525">
            <a:noFill/>
            <a:miter lim="800000"/>
            <a:headEnd/>
            <a:tailEnd/>
          </a:ln>
        </p:spPr>
        <p:txBody>
          <a:bodyPr tIns="0">
            <a:noAutofit/>
          </a:bodyPr>
          <a:lstStyle>
            <a:lvl1pPr marL="176213" indent="-176213" algn="l" rtl="0" eaLnBrk="1" fontAlgn="base" hangingPunct="1">
              <a:spcBef>
                <a:spcPts val="0"/>
              </a:spcBef>
              <a:spcAft>
                <a:spcPts val="800"/>
              </a:spcAft>
              <a:buClrTx/>
              <a:buFont typeface="Wingdings" pitchFamily="2" charset="2"/>
              <a:buChar char="§"/>
              <a:defRPr lang="de-DE" sz="20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68288" indent="-176213" algn="l" rtl="0" eaLnBrk="1" fontAlgn="base" hangingPunct="1">
              <a:buClrTx/>
              <a:buFont typeface="Wingdings" pitchFamily="2" charset="2"/>
              <a:buChar char="§"/>
              <a:defRPr lang="de-DE" sz="20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268288" indent="-176213" algn="l" rtl="0" eaLnBrk="1" fontAlgn="base" hangingPunct="1">
              <a:buClr>
                <a:schemeClr val="bg2"/>
              </a:buClr>
              <a:buFont typeface="Wingdings" pitchFamily="2" charset="2"/>
              <a:buChar char="§"/>
              <a:defRPr lang="de-DE" sz="20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4" name="Foliennummernplatzhalter 1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829F3-11AA-4E1A-91A5-589C0FAA6356}" type="slidenum">
              <a:rPr lang="en-US" altLang="nl-NL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en-US" alt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222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hapt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chtungspfeil 4"/>
          <p:cNvSpPr/>
          <p:nvPr userDrawn="1"/>
        </p:nvSpPr>
        <p:spPr bwMode="auto">
          <a:xfrm>
            <a:off x="3363913" y="352425"/>
            <a:ext cx="827087" cy="32702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2000" tIns="61341" rIns="30671" bIns="61341" spcCol="1270" anchor="ctr"/>
          <a:lstStyle/>
          <a:p>
            <a:pPr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100" dirty="0">
                <a:solidFill>
                  <a:prstClr val="white"/>
                </a:solidFill>
                <a:cs typeface="Arial" pitchFamily="34" charset="0"/>
              </a:rPr>
              <a:t>Chapter 4</a:t>
            </a:r>
          </a:p>
        </p:txBody>
      </p:sp>
      <p:grpSp>
        <p:nvGrpSpPr>
          <p:cNvPr id="5" name="Gruppieren 24"/>
          <p:cNvGrpSpPr>
            <a:grpSpLocks/>
          </p:cNvGrpSpPr>
          <p:nvPr userDrawn="1"/>
        </p:nvGrpSpPr>
        <p:grpSpPr bwMode="auto">
          <a:xfrm>
            <a:off x="515938" y="333375"/>
            <a:ext cx="1223962" cy="360363"/>
            <a:chOff x="515938" y="334963"/>
            <a:chExt cx="1223962" cy="360362"/>
          </a:xfrm>
          <a:solidFill>
            <a:schemeClr val="bg1">
              <a:lumMod val="85000"/>
            </a:schemeClr>
          </a:solidFill>
        </p:grpSpPr>
        <p:grpSp>
          <p:nvGrpSpPr>
            <p:cNvPr id="6" name="Gruppieren 21"/>
            <p:cNvGrpSpPr>
              <a:grpSpLocks/>
            </p:cNvGrpSpPr>
            <p:nvPr/>
          </p:nvGrpSpPr>
          <p:grpSpPr bwMode="auto">
            <a:xfrm>
              <a:off x="515938" y="334963"/>
              <a:ext cx="1223962" cy="360362"/>
              <a:chOff x="1691680" y="4508500"/>
              <a:chExt cx="1224136" cy="360363"/>
            </a:xfrm>
            <a:grpFill/>
          </p:grpSpPr>
          <p:sp>
            <p:nvSpPr>
              <p:cNvPr id="8" name="Richtungspfeil 7"/>
              <p:cNvSpPr/>
              <p:nvPr/>
            </p:nvSpPr>
            <p:spPr bwMode="auto">
              <a:xfrm>
                <a:off x="1861566" y="4508500"/>
                <a:ext cx="1054250" cy="360363"/>
              </a:xfrm>
              <a:prstGeom prst="homePlat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ea typeface="ＭＳ Ｐゴシック" pitchFamily="96" charset="-128"/>
                  <a:cs typeface="Arial" charset="0"/>
                </a:endParaRPr>
              </a:p>
            </p:txBody>
          </p:sp>
          <p:sp>
            <p:nvSpPr>
              <p:cNvPr id="9" name="Ellipse 8"/>
              <p:cNvSpPr/>
              <p:nvPr/>
            </p:nvSpPr>
            <p:spPr bwMode="auto">
              <a:xfrm>
                <a:off x="1691680" y="4508500"/>
                <a:ext cx="287378" cy="3603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ea typeface="ＭＳ Ｐゴシック" pitchFamily="96" charset="-128"/>
                  <a:cs typeface="Arial" charset="0"/>
                </a:endParaRPr>
              </a:p>
            </p:txBody>
          </p:sp>
        </p:grpSp>
        <p:sp>
          <p:nvSpPr>
            <p:cNvPr id="7" name="Rectangle 22"/>
            <p:cNvSpPr>
              <a:spLocks noChangeArrowheads="1"/>
            </p:cNvSpPr>
            <p:nvPr/>
          </p:nvSpPr>
          <p:spPr bwMode="auto">
            <a:xfrm>
              <a:off x="614363" y="363538"/>
              <a:ext cx="984565" cy="27699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200" b="1" kern="0" dirty="0" err="1">
                  <a:solidFill>
                    <a:sysClr val="windowText" lastClr="000000"/>
                  </a:solidFill>
                  <a:latin typeface="Frutiger LT Com 45 Light" pitchFamily="34" charset="0"/>
                  <a:ea typeface="MS PGothic" pitchFamily="34" charset="-128"/>
                  <a:cs typeface="Arial" charset="0"/>
                </a:rPr>
                <a:t>Introduction</a:t>
              </a:r>
              <a:endParaRPr lang="de-DE" sz="1200" b="1" kern="0" dirty="0">
                <a:solidFill>
                  <a:sysClr val="windowText" lastClr="000000"/>
                </a:solidFill>
                <a:latin typeface="Frutiger LT Com 45 Light" pitchFamily="34" charset="0"/>
                <a:ea typeface="MS PGothic" pitchFamily="34" charset="-128"/>
                <a:cs typeface="Arial" charset="0"/>
              </a:endParaRPr>
            </a:p>
          </p:txBody>
        </p:sp>
      </p:grpSp>
      <p:grpSp>
        <p:nvGrpSpPr>
          <p:cNvPr id="10" name="Gruppieren 23"/>
          <p:cNvGrpSpPr>
            <a:grpSpLocks/>
          </p:cNvGrpSpPr>
          <p:nvPr userDrawn="1"/>
        </p:nvGrpSpPr>
        <p:grpSpPr bwMode="auto">
          <a:xfrm>
            <a:off x="1646238" y="333375"/>
            <a:ext cx="1225550" cy="358775"/>
            <a:chOff x="1649413" y="336550"/>
            <a:chExt cx="1225550" cy="358775"/>
          </a:xfrm>
          <a:solidFill>
            <a:schemeClr val="bg1">
              <a:lumMod val="85000"/>
            </a:schemeClr>
          </a:solidFill>
        </p:grpSpPr>
        <p:sp>
          <p:nvSpPr>
            <p:cNvPr id="11" name="Freihandform 13"/>
            <p:cNvSpPr/>
            <p:nvPr/>
          </p:nvSpPr>
          <p:spPr bwMode="auto">
            <a:xfrm>
              <a:off x="1649413" y="336550"/>
              <a:ext cx="1225550" cy="358775"/>
            </a:xfrm>
            <a:custGeom>
              <a:avLst/>
              <a:gdLst>
                <a:gd name="connsiteX0" fmla="*/ 0 w 1224136"/>
                <a:gd name="connsiteY0" fmla="*/ 0 h 360040"/>
                <a:gd name="connsiteX1" fmla="*/ 1044116 w 1224136"/>
                <a:gd name="connsiteY1" fmla="*/ 0 h 360040"/>
                <a:gd name="connsiteX2" fmla="*/ 1224136 w 1224136"/>
                <a:gd name="connsiteY2" fmla="*/ 180020 h 360040"/>
                <a:gd name="connsiteX3" fmla="*/ 1044116 w 1224136"/>
                <a:gd name="connsiteY3" fmla="*/ 360040 h 360040"/>
                <a:gd name="connsiteX4" fmla="*/ 0 w 1224136"/>
                <a:gd name="connsiteY4" fmla="*/ 360040 h 360040"/>
                <a:gd name="connsiteX5" fmla="*/ 180020 w 1224136"/>
                <a:gd name="connsiteY5" fmla="*/ 180020 h 360040"/>
                <a:gd name="connsiteX6" fmla="*/ 0 w 1224136"/>
                <a:gd name="connsiteY6" fmla="*/ 0 h 36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4136" h="360040">
                  <a:moveTo>
                    <a:pt x="0" y="0"/>
                  </a:moveTo>
                  <a:lnTo>
                    <a:pt x="1044116" y="0"/>
                  </a:lnTo>
                  <a:lnTo>
                    <a:pt x="1224136" y="180020"/>
                  </a:lnTo>
                  <a:lnTo>
                    <a:pt x="1044116" y="360040"/>
                  </a:lnTo>
                  <a:lnTo>
                    <a:pt x="0" y="360040"/>
                  </a:lnTo>
                  <a:lnTo>
                    <a:pt x="180020" y="18002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ea typeface="ＭＳ Ｐゴシック" pitchFamily="96" charset="-128"/>
                <a:cs typeface="Arial" charset="0"/>
              </a:endParaRPr>
            </a:p>
          </p:txBody>
        </p:sp>
        <p:sp>
          <p:nvSpPr>
            <p:cNvPr id="12" name="Rectangle 23"/>
            <p:cNvSpPr>
              <a:spLocks noChangeArrowheads="1"/>
            </p:cNvSpPr>
            <p:nvPr/>
          </p:nvSpPr>
          <p:spPr bwMode="auto">
            <a:xfrm>
              <a:off x="1814513" y="363538"/>
              <a:ext cx="841897" cy="27699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200" b="1" kern="0" dirty="0">
                  <a:solidFill>
                    <a:sysClr val="windowText" lastClr="000000"/>
                  </a:solidFill>
                  <a:latin typeface="Frutiger LT Com 45 Light" pitchFamily="34" charset="0"/>
                  <a:ea typeface="MS PGothic" pitchFamily="34" charset="-128"/>
                  <a:cs typeface="Arial" charset="0"/>
                </a:rPr>
                <a:t>Chapter 1</a:t>
              </a:r>
            </a:p>
          </p:txBody>
        </p:sp>
      </p:grpSp>
      <p:grpSp>
        <p:nvGrpSpPr>
          <p:cNvPr id="13" name="Gruppieren 21"/>
          <p:cNvGrpSpPr>
            <a:grpSpLocks/>
          </p:cNvGrpSpPr>
          <p:nvPr userDrawn="1"/>
        </p:nvGrpSpPr>
        <p:grpSpPr bwMode="auto">
          <a:xfrm>
            <a:off x="5040313" y="333375"/>
            <a:ext cx="1187450" cy="360363"/>
            <a:chOff x="5039766" y="332656"/>
            <a:chExt cx="1188418" cy="360363"/>
          </a:xfrm>
          <a:solidFill>
            <a:schemeClr val="bg1">
              <a:lumMod val="85000"/>
            </a:schemeClr>
          </a:solidFill>
        </p:grpSpPr>
        <p:grpSp>
          <p:nvGrpSpPr>
            <p:cNvPr id="14" name="Gruppieren 24"/>
            <p:cNvGrpSpPr/>
            <p:nvPr/>
          </p:nvGrpSpPr>
          <p:grpSpPr>
            <a:xfrm>
              <a:off x="5039766" y="332656"/>
              <a:ext cx="1188418" cy="360363"/>
              <a:chOff x="4067944" y="4505958"/>
              <a:chExt cx="1188418" cy="360363"/>
            </a:xfrm>
            <a:grpFill/>
          </p:grpSpPr>
          <p:sp>
            <p:nvSpPr>
              <p:cNvPr id="16" name="Freihandform 18"/>
              <p:cNvSpPr/>
              <p:nvPr/>
            </p:nvSpPr>
            <p:spPr bwMode="auto">
              <a:xfrm>
                <a:off x="4067944" y="4506119"/>
                <a:ext cx="1152128" cy="360040"/>
              </a:xfrm>
              <a:custGeom>
                <a:avLst/>
                <a:gdLst>
                  <a:gd name="connsiteX0" fmla="*/ 0 w 1224136"/>
                  <a:gd name="connsiteY0" fmla="*/ 0 h 360040"/>
                  <a:gd name="connsiteX1" fmla="*/ 1044116 w 1224136"/>
                  <a:gd name="connsiteY1" fmla="*/ 0 h 360040"/>
                  <a:gd name="connsiteX2" fmla="*/ 1224136 w 1224136"/>
                  <a:gd name="connsiteY2" fmla="*/ 180020 h 360040"/>
                  <a:gd name="connsiteX3" fmla="*/ 1044116 w 1224136"/>
                  <a:gd name="connsiteY3" fmla="*/ 360040 h 360040"/>
                  <a:gd name="connsiteX4" fmla="*/ 0 w 1224136"/>
                  <a:gd name="connsiteY4" fmla="*/ 360040 h 360040"/>
                  <a:gd name="connsiteX5" fmla="*/ 180020 w 1224136"/>
                  <a:gd name="connsiteY5" fmla="*/ 180020 h 360040"/>
                  <a:gd name="connsiteX6" fmla="*/ 0 w 1224136"/>
                  <a:gd name="connsiteY6" fmla="*/ 0 h 360040"/>
                  <a:gd name="connsiteX0" fmla="*/ 0 w 1152128"/>
                  <a:gd name="connsiteY0" fmla="*/ 0 h 360040"/>
                  <a:gd name="connsiteX1" fmla="*/ 1044116 w 1152128"/>
                  <a:gd name="connsiteY1" fmla="*/ 0 h 360040"/>
                  <a:gd name="connsiteX2" fmla="*/ 1152128 w 1152128"/>
                  <a:gd name="connsiteY2" fmla="*/ 216644 h 360040"/>
                  <a:gd name="connsiteX3" fmla="*/ 1044116 w 1152128"/>
                  <a:gd name="connsiteY3" fmla="*/ 360040 h 360040"/>
                  <a:gd name="connsiteX4" fmla="*/ 0 w 1152128"/>
                  <a:gd name="connsiteY4" fmla="*/ 360040 h 360040"/>
                  <a:gd name="connsiteX5" fmla="*/ 180020 w 1152128"/>
                  <a:gd name="connsiteY5" fmla="*/ 180020 h 360040"/>
                  <a:gd name="connsiteX6" fmla="*/ 0 w 1152128"/>
                  <a:gd name="connsiteY6" fmla="*/ 0 h 360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52128" h="360040">
                    <a:moveTo>
                      <a:pt x="0" y="0"/>
                    </a:moveTo>
                    <a:lnTo>
                      <a:pt x="1044116" y="0"/>
                    </a:lnTo>
                    <a:lnTo>
                      <a:pt x="1152128" y="216644"/>
                    </a:lnTo>
                    <a:lnTo>
                      <a:pt x="1044116" y="360040"/>
                    </a:lnTo>
                    <a:lnTo>
                      <a:pt x="0" y="360040"/>
                    </a:lnTo>
                    <a:lnTo>
                      <a:pt x="180020" y="18002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ea typeface="ＭＳ Ｐゴシック" pitchFamily="96" charset="-128"/>
                  <a:cs typeface="Arial" charset="0"/>
                </a:endParaRPr>
              </a:p>
            </p:txBody>
          </p:sp>
          <p:sp>
            <p:nvSpPr>
              <p:cNvPr id="17" name="Ellipse 19"/>
              <p:cNvSpPr/>
              <p:nvPr/>
            </p:nvSpPr>
            <p:spPr bwMode="auto">
              <a:xfrm>
                <a:off x="4968330" y="4505958"/>
                <a:ext cx="288032" cy="3603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ea typeface="ＭＳ Ｐゴシック" pitchFamily="96" charset="-128"/>
                  <a:cs typeface="Arial" charset="0"/>
                </a:endParaRPr>
              </a:p>
            </p:txBody>
          </p:sp>
        </p:grp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5224066" y="362819"/>
              <a:ext cx="830939" cy="27781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200" b="1" kern="0" dirty="0" err="1">
                  <a:solidFill>
                    <a:sysClr val="windowText" lastClr="000000"/>
                  </a:solidFill>
                  <a:latin typeface="Frutiger LT Com 45 Light" pitchFamily="34" charset="0"/>
                  <a:ea typeface="MS PGothic" pitchFamily="34" charset="-128"/>
                  <a:cs typeface="Arial" charset="0"/>
                </a:rPr>
                <a:t>Questions</a:t>
              </a:r>
              <a:endParaRPr lang="de-DE" sz="1400" b="1" kern="0" dirty="0">
                <a:solidFill>
                  <a:sysClr val="windowText" lastClr="000000"/>
                </a:solidFill>
                <a:ea typeface="MS PGothic" pitchFamily="34" charset="-128"/>
                <a:cs typeface="Arial" charset="0"/>
              </a:endParaRPr>
            </a:p>
          </p:txBody>
        </p:sp>
      </p:grpSp>
      <p:grpSp>
        <p:nvGrpSpPr>
          <p:cNvPr id="18" name="Gruppieren 22"/>
          <p:cNvGrpSpPr>
            <a:grpSpLocks/>
          </p:cNvGrpSpPr>
          <p:nvPr userDrawn="1"/>
        </p:nvGrpSpPr>
        <p:grpSpPr bwMode="auto">
          <a:xfrm>
            <a:off x="2776538" y="333375"/>
            <a:ext cx="1225550" cy="358775"/>
            <a:chOff x="2771800" y="332656"/>
            <a:chExt cx="1225550" cy="358775"/>
          </a:xfrm>
          <a:solidFill>
            <a:schemeClr val="bg1">
              <a:lumMod val="65000"/>
            </a:schemeClr>
          </a:solidFill>
        </p:grpSpPr>
        <p:sp>
          <p:nvSpPr>
            <p:cNvPr id="19" name="Freihandform 21"/>
            <p:cNvSpPr/>
            <p:nvPr/>
          </p:nvSpPr>
          <p:spPr bwMode="auto">
            <a:xfrm>
              <a:off x="2771800" y="332656"/>
              <a:ext cx="1225550" cy="358775"/>
            </a:xfrm>
            <a:custGeom>
              <a:avLst/>
              <a:gdLst>
                <a:gd name="connsiteX0" fmla="*/ 0 w 1224136"/>
                <a:gd name="connsiteY0" fmla="*/ 0 h 360040"/>
                <a:gd name="connsiteX1" fmla="*/ 1044116 w 1224136"/>
                <a:gd name="connsiteY1" fmla="*/ 0 h 360040"/>
                <a:gd name="connsiteX2" fmla="*/ 1224136 w 1224136"/>
                <a:gd name="connsiteY2" fmla="*/ 180020 h 360040"/>
                <a:gd name="connsiteX3" fmla="*/ 1044116 w 1224136"/>
                <a:gd name="connsiteY3" fmla="*/ 360040 h 360040"/>
                <a:gd name="connsiteX4" fmla="*/ 0 w 1224136"/>
                <a:gd name="connsiteY4" fmla="*/ 360040 h 360040"/>
                <a:gd name="connsiteX5" fmla="*/ 180020 w 1224136"/>
                <a:gd name="connsiteY5" fmla="*/ 180020 h 360040"/>
                <a:gd name="connsiteX6" fmla="*/ 0 w 1224136"/>
                <a:gd name="connsiteY6" fmla="*/ 0 h 36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4136" h="360040">
                  <a:moveTo>
                    <a:pt x="0" y="0"/>
                  </a:moveTo>
                  <a:lnTo>
                    <a:pt x="1044116" y="0"/>
                  </a:lnTo>
                  <a:lnTo>
                    <a:pt x="1224136" y="180020"/>
                  </a:lnTo>
                  <a:lnTo>
                    <a:pt x="1044116" y="360040"/>
                  </a:lnTo>
                  <a:lnTo>
                    <a:pt x="0" y="360040"/>
                  </a:lnTo>
                  <a:lnTo>
                    <a:pt x="180020" y="18002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ea typeface="ＭＳ Ｐゴシック" pitchFamily="96" charset="-128"/>
                <a:cs typeface="Arial" charset="0"/>
              </a:endParaRPr>
            </a:p>
          </p:txBody>
        </p:sp>
        <p:sp>
          <p:nvSpPr>
            <p:cNvPr id="20" name="Rectangle 23"/>
            <p:cNvSpPr>
              <a:spLocks noChangeArrowheads="1"/>
            </p:cNvSpPr>
            <p:nvPr/>
          </p:nvSpPr>
          <p:spPr bwMode="auto">
            <a:xfrm>
              <a:off x="2936900" y="359644"/>
              <a:ext cx="841897" cy="27699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200" b="1" kern="0" dirty="0">
                  <a:solidFill>
                    <a:sysClr val="windowText" lastClr="000000"/>
                  </a:solidFill>
                  <a:latin typeface="Frutiger LT Com 45 Light" pitchFamily="34" charset="0"/>
                  <a:ea typeface="MS PGothic" pitchFamily="34" charset="-128"/>
                  <a:cs typeface="Arial" charset="0"/>
                </a:rPr>
                <a:t>Chapter 2</a:t>
              </a:r>
            </a:p>
          </p:txBody>
        </p:sp>
      </p:grpSp>
      <p:grpSp>
        <p:nvGrpSpPr>
          <p:cNvPr id="21" name="Gruppieren 25"/>
          <p:cNvGrpSpPr>
            <a:grpSpLocks/>
          </p:cNvGrpSpPr>
          <p:nvPr userDrawn="1"/>
        </p:nvGrpSpPr>
        <p:grpSpPr bwMode="auto">
          <a:xfrm>
            <a:off x="3908425" y="333375"/>
            <a:ext cx="1225550" cy="358775"/>
            <a:chOff x="3882430" y="330795"/>
            <a:chExt cx="1225550" cy="358775"/>
          </a:xfrm>
          <a:solidFill>
            <a:schemeClr val="bg1">
              <a:lumMod val="85000"/>
            </a:schemeClr>
          </a:solidFill>
        </p:grpSpPr>
        <p:sp>
          <p:nvSpPr>
            <p:cNvPr id="22" name="Freihandform 24"/>
            <p:cNvSpPr/>
            <p:nvPr/>
          </p:nvSpPr>
          <p:spPr bwMode="auto">
            <a:xfrm>
              <a:off x="3882430" y="330795"/>
              <a:ext cx="1225550" cy="358775"/>
            </a:xfrm>
            <a:custGeom>
              <a:avLst/>
              <a:gdLst>
                <a:gd name="connsiteX0" fmla="*/ 0 w 1224136"/>
                <a:gd name="connsiteY0" fmla="*/ 0 h 360040"/>
                <a:gd name="connsiteX1" fmla="*/ 1044116 w 1224136"/>
                <a:gd name="connsiteY1" fmla="*/ 0 h 360040"/>
                <a:gd name="connsiteX2" fmla="*/ 1224136 w 1224136"/>
                <a:gd name="connsiteY2" fmla="*/ 180020 h 360040"/>
                <a:gd name="connsiteX3" fmla="*/ 1044116 w 1224136"/>
                <a:gd name="connsiteY3" fmla="*/ 360040 h 360040"/>
                <a:gd name="connsiteX4" fmla="*/ 0 w 1224136"/>
                <a:gd name="connsiteY4" fmla="*/ 360040 h 360040"/>
                <a:gd name="connsiteX5" fmla="*/ 180020 w 1224136"/>
                <a:gd name="connsiteY5" fmla="*/ 180020 h 360040"/>
                <a:gd name="connsiteX6" fmla="*/ 0 w 1224136"/>
                <a:gd name="connsiteY6" fmla="*/ 0 h 36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4136" h="360040">
                  <a:moveTo>
                    <a:pt x="0" y="0"/>
                  </a:moveTo>
                  <a:lnTo>
                    <a:pt x="1044116" y="0"/>
                  </a:lnTo>
                  <a:lnTo>
                    <a:pt x="1224136" y="180020"/>
                  </a:lnTo>
                  <a:lnTo>
                    <a:pt x="1044116" y="360040"/>
                  </a:lnTo>
                  <a:lnTo>
                    <a:pt x="0" y="360040"/>
                  </a:lnTo>
                  <a:lnTo>
                    <a:pt x="180020" y="18002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ea typeface="ＭＳ Ｐゴシック" pitchFamily="96" charset="-128"/>
                <a:cs typeface="Arial" charset="0"/>
              </a:endParaRPr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4047530" y="357783"/>
              <a:ext cx="841897" cy="27699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200" b="1" kern="0" dirty="0">
                  <a:solidFill>
                    <a:sysClr val="windowText" lastClr="000000"/>
                  </a:solidFill>
                  <a:latin typeface="Frutiger LT Com 45 Light" pitchFamily="34" charset="0"/>
                  <a:ea typeface="MS PGothic" pitchFamily="34" charset="-128"/>
                  <a:cs typeface="Arial" charset="0"/>
                </a:rPr>
                <a:t>Chapter 3</a:t>
              </a: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750" y="1341439"/>
            <a:ext cx="8028000" cy="647402"/>
          </a:xfrm>
          <a:noFill/>
          <a:ln w="9525">
            <a:noFill/>
            <a:miter lim="800000"/>
            <a:headEnd/>
            <a:tailEnd/>
          </a:ln>
        </p:spPr>
        <p:txBody>
          <a:bodyPr wrap="none" tIns="0" rIns="0" bIns="0" anchor="t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de-CH" sz="2400" dirty="0" smtClean="0">
                <a:solidFill>
                  <a:srgbClr val="13235B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noProof="0" dirty="0" smtClean="0"/>
              <a:t>Titelmasterformat durch Klicken bearbeiten</a:t>
            </a:r>
            <a:endParaRPr lang="en-US" noProof="0" dirty="0"/>
          </a:p>
        </p:txBody>
      </p:sp>
      <p:sp>
        <p:nvSpPr>
          <p:cNvPr id="44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539750" y="2060848"/>
            <a:ext cx="8028000" cy="4033566"/>
          </a:xfrm>
          <a:noFill/>
          <a:ln w="9525">
            <a:noFill/>
            <a:miter lim="800000"/>
            <a:headEnd/>
            <a:tailEnd/>
          </a:ln>
        </p:spPr>
        <p:txBody>
          <a:bodyPr tIns="0">
            <a:noAutofit/>
          </a:bodyPr>
          <a:lstStyle>
            <a:lvl1pPr marL="176213" indent="-176213" algn="l" rtl="0" eaLnBrk="1" fontAlgn="base" hangingPunct="1">
              <a:spcBef>
                <a:spcPts val="0"/>
              </a:spcBef>
              <a:spcAft>
                <a:spcPts val="800"/>
              </a:spcAft>
              <a:buClrTx/>
              <a:buFont typeface="Wingdings" pitchFamily="2" charset="2"/>
              <a:buChar char="§"/>
              <a:defRPr lang="de-DE" sz="20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68288" indent="-176213" algn="l" rtl="0" eaLnBrk="1" fontAlgn="base" hangingPunct="1">
              <a:buClr>
                <a:schemeClr val="bg2"/>
              </a:buClr>
              <a:buFont typeface="Wingdings" pitchFamily="2" charset="2"/>
              <a:buNone/>
              <a:defRPr lang="de-DE" sz="20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268288" indent="-176213" algn="l" rtl="0" eaLnBrk="1" fontAlgn="base" hangingPunct="1">
              <a:buClr>
                <a:schemeClr val="bg2"/>
              </a:buClr>
              <a:buFont typeface="Wingdings" pitchFamily="2" charset="2"/>
              <a:buChar char="§"/>
              <a:defRPr lang="de-DE" sz="20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4" name="Foliennummernplatzhalter 1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F5001-EF2A-4310-866F-FBCF042EA968}" type="slidenum">
              <a:rPr lang="en-US" altLang="nl-NL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en-US" alt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450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hapter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chtungspfeil 4"/>
          <p:cNvSpPr/>
          <p:nvPr userDrawn="1"/>
        </p:nvSpPr>
        <p:spPr bwMode="auto">
          <a:xfrm>
            <a:off x="3363913" y="352425"/>
            <a:ext cx="827087" cy="32702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2000" tIns="61341" rIns="30671" bIns="61341" spcCol="1270" anchor="ctr"/>
          <a:lstStyle/>
          <a:p>
            <a:pPr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100" dirty="0">
                <a:solidFill>
                  <a:prstClr val="white"/>
                </a:solidFill>
                <a:cs typeface="Arial" pitchFamily="34" charset="0"/>
              </a:rPr>
              <a:t>Chapter 4</a:t>
            </a:r>
          </a:p>
        </p:txBody>
      </p:sp>
      <p:grpSp>
        <p:nvGrpSpPr>
          <p:cNvPr id="5" name="Gruppieren 24"/>
          <p:cNvGrpSpPr>
            <a:grpSpLocks/>
          </p:cNvGrpSpPr>
          <p:nvPr userDrawn="1"/>
        </p:nvGrpSpPr>
        <p:grpSpPr bwMode="auto">
          <a:xfrm>
            <a:off x="515938" y="333375"/>
            <a:ext cx="1223962" cy="360363"/>
            <a:chOff x="515938" y="334963"/>
            <a:chExt cx="1223962" cy="360362"/>
          </a:xfrm>
          <a:solidFill>
            <a:schemeClr val="bg1">
              <a:lumMod val="85000"/>
            </a:schemeClr>
          </a:solidFill>
        </p:grpSpPr>
        <p:grpSp>
          <p:nvGrpSpPr>
            <p:cNvPr id="6" name="Gruppieren 21"/>
            <p:cNvGrpSpPr>
              <a:grpSpLocks/>
            </p:cNvGrpSpPr>
            <p:nvPr/>
          </p:nvGrpSpPr>
          <p:grpSpPr bwMode="auto">
            <a:xfrm>
              <a:off x="515938" y="334963"/>
              <a:ext cx="1223962" cy="360362"/>
              <a:chOff x="1691680" y="4508500"/>
              <a:chExt cx="1224136" cy="360363"/>
            </a:xfrm>
            <a:grpFill/>
          </p:grpSpPr>
          <p:sp>
            <p:nvSpPr>
              <p:cNvPr id="8" name="Richtungspfeil 7"/>
              <p:cNvSpPr/>
              <p:nvPr/>
            </p:nvSpPr>
            <p:spPr bwMode="auto">
              <a:xfrm>
                <a:off x="1861566" y="4508500"/>
                <a:ext cx="1054250" cy="360363"/>
              </a:xfrm>
              <a:prstGeom prst="homePlat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ea typeface="ＭＳ Ｐゴシック" pitchFamily="96" charset="-128"/>
                  <a:cs typeface="Arial" charset="0"/>
                </a:endParaRPr>
              </a:p>
            </p:txBody>
          </p:sp>
          <p:sp>
            <p:nvSpPr>
              <p:cNvPr id="9" name="Ellipse 8"/>
              <p:cNvSpPr/>
              <p:nvPr/>
            </p:nvSpPr>
            <p:spPr bwMode="auto">
              <a:xfrm>
                <a:off x="1691680" y="4508500"/>
                <a:ext cx="287378" cy="3603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ea typeface="ＭＳ Ｐゴシック" pitchFamily="96" charset="-128"/>
                  <a:cs typeface="Arial" charset="0"/>
                </a:endParaRPr>
              </a:p>
            </p:txBody>
          </p:sp>
        </p:grpSp>
        <p:sp>
          <p:nvSpPr>
            <p:cNvPr id="7" name="Rectangle 22"/>
            <p:cNvSpPr>
              <a:spLocks noChangeArrowheads="1"/>
            </p:cNvSpPr>
            <p:nvPr/>
          </p:nvSpPr>
          <p:spPr bwMode="auto">
            <a:xfrm>
              <a:off x="614363" y="363538"/>
              <a:ext cx="984565" cy="27699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200" b="1" kern="0" dirty="0" err="1">
                  <a:solidFill>
                    <a:sysClr val="windowText" lastClr="000000"/>
                  </a:solidFill>
                  <a:latin typeface="Frutiger LT Com 45 Light" pitchFamily="34" charset="0"/>
                  <a:ea typeface="MS PGothic" pitchFamily="34" charset="-128"/>
                  <a:cs typeface="Arial" charset="0"/>
                </a:rPr>
                <a:t>Introduction</a:t>
              </a:r>
              <a:endParaRPr lang="de-DE" sz="1200" b="1" kern="0" dirty="0">
                <a:solidFill>
                  <a:sysClr val="windowText" lastClr="000000"/>
                </a:solidFill>
                <a:latin typeface="Frutiger LT Com 45 Light" pitchFamily="34" charset="0"/>
                <a:ea typeface="MS PGothic" pitchFamily="34" charset="-128"/>
                <a:cs typeface="Arial" charset="0"/>
              </a:endParaRPr>
            </a:p>
          </p:txBody>
        </p:sp>
      </p:grpSp>
      <p:grpSp>
        <p:nvGrpSpPr>
          <p:cNvPr id="10" name="Gruppieren 23"/>
          <p:cNvGrpSpPr>
            <a:grpSpLocks/>
          </p:cNvGrpSpPr>
          <p:nvPr userDrawn="1"/>
        </p:nvGrpSpPr>
        <p:grpSpPr bwMode="auto">
          <a:xfrm>
            <a:off x="1646238" y="333375"/>
            <a:ext cx="1225550" cy="358775"/>
            <a:chOff x="1649413" y="336550"/>
            <a:chExt cx="1225550" cy="358775"/>
          </a:xfrm>
          <a:solidFill>
            <a:schemeClr val="bg1">
              <a:lumMod val="85000"/>
            </a:schemeClr>
          </a:solidFill>
        </p:grpSpPr>
        <p:sp>
          <p:nvSpPr>
            <p:cNvPr id="11" name="Freihandform 13"/>
            <p:cNvSpPr/>
            <p:nvPr/>
          </p:nvSpPr>
          <p:spPr bwMode="auto">
            <a:xfrm>
              <a:off x="1649413" y="336550"/>
              <a:ext cx="1225550" cy="358775"/>
            </a:xfrm>
            <a:custGeom>
              <a:avLst/>
              <a:gdLst>
                <a:gd name="connsiteX0" fmla="*/ 0 w 1224136"/>
                <a:gd name="connsiteY0" fmla="*/ 0 h 360040"/>
                <a:gd name="connsiteX1" fmla="*/ 1044116 w 1224136"/>
                <a:gd name="connsiteY1" fmla="*/ 0 h 360040"/>
                <a:gd name="connsiteX2" fmla="*/ 1224136 w 1224136"/>
                <a:gd name="connsiteY2" fmla="*/ 180020 h 360040"/>
                <a:gd name="connsiteX3" fmla="*/ 1044116 w 1224136"/>
                <a:gd name="connsiteY3" fmla="*/ 360040 h 360040"/>
                <a:gd name="connsiteX4" fmla="*/ 0 w 1224136"/>
                <a:gd name="connsiteY4" fmla="*/ 360040 h 360040"/>
                <a:gd name="connsiteX5" fmla="*/ 180020 w 1224136"/>
                <a:gd name="connsiteY5" fmla="*/ 180020 h 360040"/>
                <a:gd name="connsiteX6" fmla="*/ 0 w 1224136"/>
                <a:gd name="connsiteY6" fmla="*/ 0 h 36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4136" h="360040">
                  <a:moveTo>
                    <a:pt x="0" y="0"/>
                  </a:moveTo>
                  <a:lnTo>
                    <a:pt x="1044116" y="0"/>
                  </a:lnTo>
                  <a:lnTo>
                    <a:pt x="1224136" y="180020"/>
                  </a:lnTo>
                  <a:lnTo>
                    <a:pt x="1044116" y="360040"/>
                  </a:lnTo>
                  <a:lnTo>
                    <a:pt x="0" y="360040"/>
                  </a:lnTo>
                  <a:lnTo>
                    <a:pt x="180020" y="18002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ea typeface="ＭＳ Ｐゴシック" pitchFamily="96" charset="-128"/>
                <a:cs typeface="Arial" charset="0"/>
              </a:endParaRPr>
            </a:p>
          </p:txBody>
        </p:sp>
        <p:sp>
          <p:nvSpPr>
            <p:cNvPr id="12" name="Rectangle 23"/>
            <p:cNvSpPr>
              <a:spLocks noChangeArrowheads="1"/>
            </p:cNvSpPr>
            <p:nvPr/>
          </p:nvSpPr>
          <p:spPr bwMode="auto">
            <a:xfrm>
              <a:off x="1814513" y="363538"/>
              <a:ext cx="841897" cy="27699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200" b="1" kern="0" dirty="0">
                  <a:solidFill>
                    <a:sysClr val="windowText" lastClr="000000"/>
                  </a:solidFill>
                  <a:latin typeface="Frutiger LT Com 45 Light" pitchFamily="34" charset="0"/>
                  <a:ea typeface="MS PGothic" pitchFamily="34" charset="-128"/>
                  <a:cs typeface="Arial" charset="0"/>
                </a:rPr>
                <a:t>Chapter 1</a:t>
              </a:r>
            </a:p>
          </p:txBody>
        </p:sp>
      </p:grpSp>
      <p:grpSp>
        <p:nvGrpSpPr>
          <p:cNvPr id="13" name="Gruppieren 21"/>
          <p:cNvGrpSpPr>
            <a:grpSpLocks/>
          </p:cNvGrpSpPr>
          <p:nvPr userDrawn="1"/>
        </p:nvGrpSpPr>
        <p:grpSpPr bwMode="auto">
          <a:xfrm>
            <a:off x="5040313" y="333375"/>
            <a:ext cx="1187450" cy="360363"/>
            <a:chOff x="5039766" y="332656"/>
            <a:chExt cx="1188418" cy="360363"/>
          </a:xfrm>
          <a:solidFill>
            <a:schemeClr val="bg1">
              <a:lumMod val="85000"/>
            </a:schemeClr>
          </a:solidFill>
        </p:grpSpPr>
        <p:grpSp>
          <p:nvGrpSpPr>
            <p:cNvPr id="14" name="Gruppieren 24"/>
            <p:cNvGrpSpPr/>
            <p:nvPr/>
          </p:nvGrpSpPr>
          <p:grpSpPr>
            <a:xfrm>
              <a:off x="5039766" y="332656"/>
              <a:ext cx="1188418" cy="360363"/>
              <a:chOff x="4067944" y="4505958"/>
              <a:chExt cx="1188418" cy="360363"/>
            </a:xfrm>
            <a:grpFill/>
          </p:grpSpPr>
          <p:sp>
            <p:nvSpPr>
              <p:cNvPr id="16" name="Freihandform 18"/>
              <p:cNvSpPr/>
              <p:nvPr/>
            </p:nvSpPr>
            <p:spPr bwMode="auto">
              <a:xfrm>
                <a:off x="4067944" y="4506119"/>
                <a:ext cx="1152128" cy="360040"/>
              </a:xfrm>
              <a:custGeom>
                <a:avLst/>
                <a:gdLst>
                  <a:gd name="connsiteX0" fmla="*/ 0 w 1224136"/>
                  <a:gd name="connsiteY0" fmla="*/ 0 h 360040"/>
                  <a:gd name="connsiteX1" fmla="*/ 1044116 w 1224136"/>
                  <a:gd name="connsiteY1" fmla="*/ 0 h 360040"/>
                  <a:gd name="connsiteX2" fmla="*/ 1224136 w 1224136"/>
                  <a:gd name="connsiteY2" fmla="*/ 180020 h 360040"/>
                  <a:gd name="connsiteX3" fmla="*/ 1044116 w 1224136"/>
                  <a:gd name="connsiteY3" fmla="*/ 360040 h 360040"/>
                  <a:gd name="connsiteX4" fmla="*/ 0 w 1224136"/>
                  <a:gd name="connsiteY4" fmla="*/ 360040 h 360040"/>
                  <a:gd name="connsiteX5" fmla="*/ 180020 w 1224136"/>
                  <a:gd name="connsiteY5" fmla="*/ 180020 h 360040"/>
                  <a:gd name="connsiteX6" fmla="*/ 0 w 1224136"/>
                  <a:gd name="connsiteY6" fmla="*/ 0 h 360040"/>
                  <a:gd name="connsiteX0" fmla="*/ 0 w 1152128"/>
                  <a:gd name="connsiteY0" fmla="*/ 0 h 360040"/>
                  <a:gd name="connsiteX1" fmla="*/ 1044116 w 1152128"/>
                  <a:gd name="connsiteY1" fmla="*/ 0 h 360040"/>
                  <a:gd name="connsiteX2" fmla="*/ 1152128 w 1152128"/>
                  <a:gd name="connsiteY2" fmla="*/ 216644 h 360040"/>
                  <a:gd name="connsiteX3" fmla="*/ 1044116 w 1152128"/>
                  <a:gd name="connsiteY3" fmla="*/ 360040 h 360040"/>
                  <a:gd name="connsiteX4" fmla="*/ 0 w 1152128"/>
                  <a:gd name="connsiteY4" fmla="*/ 360040 h 360040"/>
                  <a:gd name="connsiteX5" fmla="*/ 180020 w 1152128"/>
                  <a:gd name="connsiteY5" fmla="*/ 180020 h 360040"/>
                  <a:gd name="connsiteX6" fmla="*/ 0 w 1152128"/>
                  <a:gd name="connsiteY6" fmla="*/ 0 h 360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52128" h="360040">
                    <a:moveTo>
                      <a:pt x="0" y="0"/>
                    </a:moveTo>
                    <a:lnTo>
                      <a:pt x="1044116" y="0"/>
                    </a:lnTo>
                    <a:lnTo>
                      <a:pt x="1152128" y="216644"/>
                    </a:lnTo>
                    <a:lnTo>
                      <a:pt x="1044116" y="360040"/>
                    </a:lnTo>
                    <a:lnTo>
                      <a:pt x="0" y="360040"/>
                    </a:lnTo>
                    <a:lnTo>
                      <a:pt x="180020" y="18002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ea typeface="ＭＳ Ｐゴシック" pitchFamily="96" charset="-128"/>
                  <a:cs typeface="Arial" charset="0"/>
                </a:endParaRPr>
              </a:p>
            </p:txBody>
          </p:sp>
          <p:sp>
            <p:nvSpPr>
              <p:cNvPr id="17" name="Ellipse 19"/>
              <p:cNvSpPr/>
              <p:nvPr/>
            </p:nvSpPr>
            <p:spPr bwMode="auto">
              <a:xfrm>
                <a:off x="4968330" y="4505958"/>
                <a:ext cx="288032" cy="3603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ea typeface="ＭＳ Ｐゴシック" pitchFamily="96" charset="-128"/>
                  <a:cs typeface="Arial" charset="0"/>
                </a:endParaRPr>
              </a:p>
            </p:txBody>
          </p:sp>
        </p:grp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5224066" y="362819"/>
              <a:ext cx="830939" cy="27781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200" b="1" kern="0" dirty="0" err="1">
                  <a:solidFill>
                    <a:sysClr val="windowText" lastClr="000000"/>
                  </a:solidFill>
                  <a:latin typeface="Frutiger LT Com 45 Light" pitchFamily="34" charset="0"/>
                  <a:ea typeface="MS PGothic" pitchFamily="34" charset="-128"/>
                  <a:cs typeface="Arial" charset="0"/>
                </a:rPr>
                <a:t>Questions</a:t>
              </a:r>
              <a:endParaRPr lang="de-DE" sz="1400" b="1" kern="0" dirty="0">
                <a:solidFill>
                  <a:sysClr val="windowText" lastClr="000000"/>
                </a:solidFill>
                <a:ea typeface="MS PGothic" pitchFamily="34" charset="-128"/>
                <a:cs typeface="Arial" charset="0"/>
              </a:endParaRPr>
            </a:p>
          </p:txBody>
        </p:sp>
      </p:grpSp>
      <p:grpSp>
        <p:nvGrpSpPr>
          <p:cNvPr id="18" name="Gruppieren 22"/>
          <p:cNvGrpSpPr>
            <a:grpSpLocks/>
          </p:cNvGrpSpPr>
          <p:nvPr userDrawn="1"/>
        </p:nvGrpSpPr>
        <p:grpSpPr bwMode="auto">
          <a:xfrm>
            <a:off x="2776538" y="333375"/>
            <a:ext cx="1225550" cy="358775"/>
            <a:chOff x="2771800" y="332656"/>
            <a:chExt cx="1225550" cy="358775"/>
          </a:xfrm>
          <a:solidFill>
            <a:schemeClr val="bg1">
              <a:lumMod val="85000"/>
            </a:schemeClr>
          </a:solidFill>
        </p:grpSpPr>
        <p:sp>
          <p:nvSpPr>
            <p:cNvPr id="19" name="Freihandform 21"/>
            <p:cNvSpPr/>
            <p:nvPr/>
          </p:nvSpPr>
          <p:spPr bwMode="auto">
            <a:xfrm>
              <a:off x="2771800" y="332656"/>
              <a:ext cx="1225550" cy="358775"/>
            </a:xfrm>
            <a:custGeom>
              <a:avLst/>
              <a:gdLst>
                <a:gd name="connsiteX0" fmla="*/ 0 w 1224136"/>
                <a:gd name="connsiteY0" fmla="*/ 0 h 360040"/>
                <a:gd name="connsiteX1" fmla="*/ 1044116 w 1224136"/>
                <a:gd name="connsiteY1" fmla="*/ 0 h 360040"/>
                <a:gd name="connsiteX2" fmla="*/ 1224136 w 1224136"/>
                <a:gd name="connsiteY2" fmla="*/ 180020 h 360040"/>
                <a:gd name="connsiteX3" fmla="*/ 1044116 w 1224136"/>
                <a:gd name="connsiteY3" fmla="*/ 360040 h 360040"/>
                <a:gd name="connsiteX4" fmla="*/ 0 w 1224136"/>
                <a:gd name="connsiteY4" fmla="*/ 360040 h 360040"/>
                <a:gd name="connsiteX5" fmla="*/ 180020 w 1224136"/>
                <a:gd name="connsiteY5" fmla="*/ 180020 h 360040"/>
                <a:gd name="connsiteX6" fmla="*/ 0 w 1224136"/>
                <a:gd name="connsiteY6" fmla="*/ 0 h 36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4136" h="360040">
                  <a:moveTo>
                    <a:pt x="0" y="0"/>
                  </a:moveTo>
                  <a:lnTo>
                    <a:pt x="1044116" y="0"/>
                  </a:lnTo>
                  <a:lnTo>
                    <a:pt x="1224136" y="180020"/>
                  </a:lnTo>
                  <a:lnTo>
                    <a:pt x="1044116" y="360040"/>
                  </a:lnTo>
                  <a:lnTo>
                    <a:pt x="0" y="360040"/>
                  </a:lnTo>
                  <a:lnTo>
                    <a:pt x="180020" y="18002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ea typeface="ＭＳ Ｐゴシック" pitchFamily="96" charset="-128"/>
                <a:cs typeface="Arial" charset="0"/>
              </a:endParaRPr>
            </a:p>
          </p:txBody>
        </p:sp>
        <p:sp>
          <p:nvSpPr>
            <p:cNvPr id="20" name="Rectangle 23"/>
            <p:cNvSpPr>
              <a:spLocks noChangeArrowheads="1"/>
            </p:cNvSpPr>
            <p:nvPr/>
          </p:nvSpPr>
          <p:spPr bwMode="auto">
            <a:xfrm>
              <a:off x="2936900" y="359644"/>
              <a:ext cx="841897" cy="27699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200" b="1" kern="0" dirty="0">
                  <a:solidFill>
                    <a:sysClr val="windowText" lastClr="000000"/>
                  </a:solidFill>
                  <a:latin typeface="Frutiger LT Com 45 Light" pitchFamily="34" charset="0"/>
                  <a:ea typeface="MS PGothic" pitchFamily="34" charset="-128"/>
                  <a:cs typeface="Arial" charset="0"/>
                </a:rPr>
                <a:t>Chapter 2</a:t>
              </a:r>
            </a:p>
          </p:txBody>
        </p:sp>
      </p:grpSp>
      <p:grpSp>
        <p:nvGrpSpPr>
          <p:cNvPr id="21" name="Gruppieren 25"/>
          <p:cNvGrpSpPr>
            <a:grpSpLocks/>
          </p:cNvGrpSpPr>
          <p:nvPr userDrawn="1"/>
        </p:nvGrpSpPr>
        <p:grpSpPr bwMode="auto">
          <a:xfrm>
            <a:off x="3908425" y="333375"/>
            <a:ext cx="1225550" cy="358775"/>
            <a:chOff x="3882430" y="330795"/>
            <a:chExt cx="1225550" cy="358775"/>
          </a:xfrm>
          <a:solidFill>
            <a:schemeClr val="bg1">
              <a:lumMod val="65000"/>
            </a:schemeClr>
          </a:solidFill>
        </p:grpSpPr>
        <p:sp>
          <p:nvSpPr>
            <p:cNvPr id="22" name="Freihandform 24"/>
            <p:cNvSpPr/>
            <p:nvPr/>
          </p:nvSpPr>
          <p:spPr bwMode="auto">
            <a:xfrm>
              <a:off x="3882430" y="330795"/>
              <a:ext cx="1225550" cy="358775"/>
            </a:xfrm>
            <a:custGeom>
              <a:avLst/>
              <a:gdLst>
                <a:gd name="connsiteX0" fmla="*/ 0 w 1224136"/>
                <a:gd name="connsiteY0" fmla="*/ 0 h 360040"/>
                <a:gd name="connsiteX1" fmla="*/ 1044116 w 1224136"/>
                <a:gd name="connsiteY1" fmla="*/ 0 h 360040"/>
                <a:gd name="connsiteX2" fmla="*/ 1224136 w 1224136"/>
                <a:gd name="connsiteY2" fmla="*/ 180020 h 360040"/>
                <a:gd name="connsiteX3" fmla="*/ 1044116 w 1224136"/>
                <a:gd name="connsiteY3" fmla="*/ 360040 h 360040"/>
                <a:gd name="connsiteX4" fmla="*/ 0 w 1224136"/>
                <a:gd name="connsiteY4" fmla="*/ 360040 h 360040"/>
                <a:gd name="connsiteX5" fmla="*/ 180020 w 1224136"/>
                <a:gd name="connsiteY5" fmla="*/ 180020 h 360040"/>
                <a:gd name="connsiteX6" fmla="*/ 0 w 1224136"/>
                <a:gd name="connsiteY6" fmla="*/ 0 h 36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4136" h="360040">
                  <a:moveTo>
                    <a:pt x="0" y="0"/>
                  </a:moveTo>
                  <a:lnTo>
                    <a:pt x="1044116" y="0"/>
                  </a:lnTo>
                  <a:lnTo>
                    <a:pt x="1224136" y="180020"/>
                  </a:lnTo>
                  <a:lnTo>
                    <a:pt x="1044116" y="360040"/>
                  </a:lnTo>
                  <a:lnTo>
                    <a:pt x="0" y="360040"/>
                  </a:lnTo>
                  <a:lnTo>
                    <a:pt x="180020" y="18002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ea typeface="ＭＳ Ｐゴシック" pitchFamily="96" charset="-128"/>
                <a:cs typeface="Arial" charset="0"/>
              </a:endParaRPr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4047530" y="357783"/>
              <a:ext cx="841897" cy="27699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200" b="1" kern="0" dirty="0">
                  <a:solidFill>
                    <a:sysClr val="windowText" lastClr="000000"/>
                  </a:solidFill>
                  <a:latin typeface="Frutiger LT Com 45 Light" pitchFamily="34" charset="0"/>
                  <a:ea typeface="MS PGothic" pitchFamily="34" charset="-128"/>
                  <a:cs typeface="Arial" charset="0"/>
                </a:rPr>
                <a:t>Chapter 3</a:t>
              </a: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750" y="1341439"/>
            <a:ext cx="8028000" cy="647402"/>
          </a:xfrm>
          <a:noFill/>
          <a:ln w="9525">
            <a:noFill/>
            <a:miter lim="800000"/>
            <a:headEnd/>
            <a:tailEnd/>
          </a:ln>
        </p:spPr>
        <p:txBody>
          <a:bodyPr wrap="none" tIns="0" rIns="0" bIns="0" anchor="t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de-CH" sz="2400" dirty="0" smtClean="0">
                <a:solidFill>
                  <a:srgbClr val="13235B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noProof="0" dirty="0" smtClean="0"/>
              <a:t>Titelmasterformat durch Klicken bearbeiten</a:t>
            </a:r>
            <a:endParaRPr lang="en-US" noProof="0" dirty="0"/>
          </a:p>
        </p:txBody>
      </p:sp>
      <p:sp>
        <p:nvSpPr>
          <p:cNvPr id="25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539750" y="2060848"/>
            <a:ext cx="8028000" cy="4033565"/>
          </a:xfrm>
          <a:noFill/>
          <a:ln w="9525">
            <a:noFill/>
            <a:miter lim="800000"/>
            <a:headEnd/>
            <a:tailEnd/>
          </a:ln>
        </p:spPr>
        <p:txBody>
          <a:bodyPr tIns="0">
            <a:noAutofit/>
          </a:bodyPr>
          <a:lstStyle>
            <a:lvl1pPr marL="176213" indent="-176213" algn="l" rtl="0" eaLnBrk="1" fontAlgn="base" hangingPunct="1">
              <a:spcBef>
                <a:spcPts val="0"/>
              </a:spcBef>
              <a:spcAft>
                <a:spcPts val="800"/>
              </a:spcAft>
              <a:buClrTx/>
              <a:buFont typeface="Wingdings" pitchFamily="2" charset="2"/>
              <a:buChar char="§"/>
              <a:defRPr lang="de-DE" sz="20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68288" indent="-176213" algn="l" rtl="0" eaLnBrk="1" fontAlgn="base" hangingPunct="1">
              <a:buClrTx/>
              <a:buFont typeface="Wingdings" pitchFamily="2" charset="2"/>
              <a:buNone/>
              <a:defRPr lang="de-DE" sz="20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268288" indent="-176213" algn="l" rtl="0" eaLnBrk="1" fontAlgn="base" hangingPunct="1">
              <a:buClr>
                <a:schemeClr val="bg2"/>
              </a:buClr>
              <a:buFont typeface="Wingdings" pitchFamily="2" charset="2"/>
              <a:buChar char="§"/>
              <a:defRPr lang="de-DE" sz="20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4" name="Foliennummernplatzhalter 1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7DD45-C628-449B-A78B-5AE864E69139}" type="slidenum">
              <a:rPr lang="en-US" altLang="nl-NL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en-US" alt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5512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 chapt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chtungspfeil 4"/>
          <p:cNvSpPr/>
          <p:nvPr userDrawn="1"/>
        </p:nvSpPr>
        <p:spPr bwMode="auto">
          <a:xfrm>
            <a:off x="3363913" y="352425"/>
            <a:ext cx="827087" cy="32702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2000" tIns="61341" rIns="30671" bIns="61341" spcCol="1270" anchor="ctr"/>
          <a:lstStyle/>
          <a:p>
            <a:pPr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100" dirty="0">
                <a:solidFill>
                  <a:prstClr val="white"/>
                </a:solidFill>
                <a:cs typeface="Arial" pitchFamily="34" charset="0"/>
              </a:rPr>
              <a:t>Chapter 4</a:t>
            </a:r>
          </a:p>
        </p:txBody>
      </p:sp>
      <p:grpSp>
        <p:nvGrpSpPr>
          <p:cNvPr id="5" name="Gruppieren 24"/>
          <p:cNvGrpSpPr>
            <a:grpSpLocks/>
          </p:cNvGrpSpPr>
          <p:nvPr userDrawn="1"/>
        </p:nvGrpSpPr>
        <p:grpSpPr bwMode="auto">
          <a:xfrm>
            <a:off x="515938" y="333375"/>
            <a:ext cx="1223962" cy="360363"/>
            <a:chOff x="515938" y="334963"/>
            <a:chExt cx="1223962" cy="360362"/>
          </a:xfrm>
          <a:solidFill>
            <a:schemeClr val="bg1">
              <a:lumMod val="85000"/>
            </a:schemeClr>
          </a:solidFill>
        </p:grpSpPr>
        <p:grpSp>
          <p:nvGrpSpPr>
            <p:cNvPr id="6" name="Gruppieren 21"/>
            <p:cNvGrpSpPr>
              <a:grpSpLocks/>
            </p:cNvGrpSpPr>
            <p:nvPr/>
          </p:nvGrpSpPr>
          <p:grpSpPr bwMode="auto">
            <a:xfrm>
              <a:off x="515938" y="334963"/>
              <a:ext cx="1223962" cy="360362"/>
              <a:chOff x="1691680" y="4508500"/>
              <a:chExt cx="1224136" cy="360363"/>
            </a:xfrm>
            <a:grpFill/>
          </p:grpSpPr>
          <p:sp>
            <p:nvSpPr>
              <p:cNvPr id="8" name="Richtungspfeil 7"/>
              <p:cNvSpPr/>
              <p:nvPr/>
            </p:nvSpPr>
            <p:spPr bwMode="auto">
              <a:xfrm>
                <a:off x="1861566" y="4508500"/>
                <a:ext cx="1054250" cy="360363"/>
              </a:xfrm>
              <a:prstGeom prst="homePlat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ea typeface="ＭＳ Ｐゴシック" pitchFamily="96" charset="-128"/>
                  <a:cs typeface="Arial" charset="0"/>
                </a:endParaRPr>
              </a:p>
            </p:txBody>
          </p:sp>
          <p:sp>
            <p:nvSpPr>
              <p:cNvPr id="9" name="Ellipse 8"/>
              <p:cNvSpPr/>
              <p:nvPr/>
            </p:nvSpPr>
            <p:spPr bwMode="auto">
              <a:xfrm>
                <a:off x="1691680" y="4508500"/>
                <a:ext cx="287378" cy="3603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ea typeface="ＭＳ Ｐゴシック" pitchFamily="96" charset="-128"/>
                  <a:cs typeface="Arial" charset="0"/>
                </a:endParaRPr>
              </a:p>
            </p:txBody>
          </p:sp>
        </p:grpSp>
        <p:sp>
          <p:nvSpPr>
            <p:cNvPr id="7" name="Rectangle 22"/>
            <p:cNvSpPr>
              <a:spLocks noChangeArrowheads="1"/>
            </p:cNvSpPr>
            <p:nvPr/>
          </p:nvSpPr>
          <p:spPr bwMode="auto">
            <a:xfrm>
              <a:off x="614363" y="363538"/>
              <a:ext cx="984565" cy="27699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200" b="1" kern="0" dirty="0" err="1">
                  <a:solidFill>
                    <a:sysClr val="windowText" lastClr="000000"/>
                  </a:solidFill>
                  <a:latin typeface="Frutiger LT Com 45 Light" pitchFamily="34" charset="0"/>
                  <a:ea typeface="MS PGothic" pitchFamily="34" charset="-128"/>
                  <a:cs typeface="Arial" charset="0"/>
                </a:rPr>
                <a:t>Introduction</a:t>
              </a:r>
              <a:endParaRPr lang="de-DE" sz="1200" b="1" kern="0" dirty="0">
                <a:solidFill>
                  <a:sysClr val="windowText" lastClr="000000"/>
                </a:solidFill>
                <a:latin typeface="Frutiger LT Com 45 Light" pitchFamily="34" charset="0"/>
                <a:ea typeface="MS PGothic" pitchFamily="34" charset="-128"/>
                <a:cs typeface="Arial" charset="0"/>
              </a:endParaRPr>
            </a:p>
          </p:txBody>
        </p:sp>
      </p:grpSp>
      <p:grpSp>
        <p:nvGrpSpPr>
          <p:cNvPr id="10" name="Gruppieren 23"/>
          <p:cNvGrpSpPr>
            <a:grpSpLocks/>
          </p:cNvGrpSpPr>
          <p:nvPr userDrawn="1"/>
        </p:nvGrpSpPr>
        <p:grpSpPr bwMode="auto">
          <a:xfrm>
            <a:off x="1646238" y="333375"/>
            <a:ext cx="1225550" cy="358775"/>
            <a:chOff x="1649413" y="336550"/>
            <a:chExt cx="1225550" cy="358775"/>
          </a:xfrm>
          <a:solidFill>
            <a:schemeClr val="bg1">
              <a:lumMod val="85000"/>
            </a:schemeClr>
          </a:solidFill>
        </p:grpSpPr>
        <p:sp>
          <p:nvSpPr>
            <p:cNvPr id="11" name="Freihandform 13"/>
            <p:cNvSpPr/>
            <p:nvPr/>
          </p:nvSpPr>
          <p:spPr bwMode="auto">
            <a:xfrm>
              <a:off x="1649413" y="336550"/>
              <a:ext cx="1225550" cy="358775"/>
            </a:xfrm>
            <a:custGeom>
              <a:avLst/>
              <a:gdLst>
                <a:gd name="connsiteX0" fmla="*/ 0 w 1224136"/>
                <a:gd name="connsiteY0" fmla="*/ 0 h 360040"/>
                <a:gd name="connsiteX1" fmla="*/ 1044116 w 1224136"/>
                <a:gd name="connsiteY1" fmla="*/ 0 h 360040"/>
                <a:gd name="connsiteX2" fmla="*/ 1224136 w 1224136"/>
                <a:gd name="connsiteY2" fmla="*/ 180020 h 360040"/>
                <a:gd name="connsiteX3" fmla="*/ 1044116 w 1224136"/>
                <a:gd name="connsiteY3" fmla="*/ 360040 h 360040"/>
                <a:gd name="connsiteX4" fmla="*/ 0 w 1224136"/>
                <a:gd name="connsiteY4" fmla="*/ 360040 h 360040"/>
                <a:gd name="connsiteX5" fmla="*/ 180020 w 1224136"/>
                <a:gd name="connsiteY5" fmla="*/ 180020 h 360040"/>
                <a:gd name="connsiteX6" fmla="*/ 0 w 1224136"/>
                <a:gd name="connsiteY6" fmla="*/ 0 h 36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4136" h="360040">
                  <a:moveTo>
                    <a:pt x="0" y="0"/>
                  </a:moveTo>
                  <a:lnTo>
                    <a:pt x="1044116" y="0"/>
                  </a:lnTo>
                  <a:lnTo>
                    <a:pt x="1224136" y="180020"/>
                  </a:lnTo>
                  <a:lnTo>
                    <a:pt x="1044116" y="360040"/>
                  </a:lnTo>
                  <a:lnTo>
                    <a:pt x="0" y="360040"/>
                  </a:lnTo>
                  <a:lnTo>
                    <a:pt x="180020" y="18002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ea typeface="ＭＳ Ｐゴシック" pitchFamily="96" charset="-128"/>
                <a:cs typeface="Arial" charset="0"/>
              </a:endParaRPr>
            </a:p>
          </p:txBody>
        </p:sp>
        <p:sp>
          <p:nvSpPr>
            <p:cNvPr id="12" name="Rectangle 23"/>
            <p:cNvSpPr>
              <a:spLocks noChangeArrowheads="1"/>
            </p:cNvSpPr>
            <p:nvPr/>
          </p:nvSpPr>
          <p:spPr bwMode="auto">
            <a:xfrm>
              <a:off x="1814513" y="363538"/>
              <a:ext cx="841897" cy="27699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200" b="1" kern="0" dirty="0">
                  <a:solidFill>
                    <a:sysClr val="windowText" lastClr="000000"/>
                  </a:solidFill>
                  <a:latin typeface="Frutiger LT Com 45 Light" pitchFamily="34" charset="0"/>
                  <a:ea typeface="MS PGothic" pitchFamily="34" charset="-128"/>
                  <a:cs typeface="Arial" charset="0"/>
                </a:rPr>
                <a:t>Chapter 1</a:t>
              </a:r>
            </a:p>
          </p:txBody>
        </p:sp>
      </p:grpSp>
      <p:grpSp>
        <p:nvGrpSpPr>
          <p:cNvPr id="13" name="Gruppieren 21"/>
          <p:cNvGrpSpPr>
            <a:grpSpLocks/>
          </p:cNvGrpSpPr>
          <p:nvPr userDrawn="1"/>
        </p:nvGrpSpPr>
        <p:grpSpPr bwMode="auto">
          <a:xfrm>
            <a:off x="5040313" y="333375"/>
            <a:ext cx="1187450" cy="360363"/>
            <a:chOff x="5039766" y="332656"/>
            <a:chExt cx="1188418" cy="360363"/>
          </a:xfrm>
          <a:solidFill>
            <a:schemeClr val="bg1">
              <a:lumMod val="65000"/>
            </a:schemeClr>
          </a:solidFill>
        </p:grpSpPr>
        <p:grpSp>
          <p:nvGrpSpPr>
            <p:cNvPr id="14" name="Gruppieren 24"/>
            <p:cNvGrpSpPr/>
            <p:nvPr/>
          </p:nvGrpSpPr>
          <p:grpSpPr>
            <a:xfrm>
              <a:off x="5039766" y="332656"/>
              <a:ext cx="1188418" cy="360363"/>
              <a:chOff x="4067944" y="4505958"/>
              <a:chExt cx="1188418" cy="360363"/>
            </a:xfrm>
            <a:grpFill/>
          </p:grpSpPr>
          <p:sp>
            <p:nvSpPr>
              <p:cNvPr id="16" name="Freihandform 18"/>
              <p:cNvSpPr/>
              <p:nvPr/>
            </p:nvSpPr>
            <p:spPr bwMode="auto">
              <a:xfrm>
                <a:off x="4067944" y="4506119"/>
                <a:ext cx="1152128" cy="360040"/>
              </a:xfrm>
              <a:custGeom>
                <a:avLst/>
                <a:gdLst>
                  <a:gd name="connsiteX0" fmla="*/ 0 w 1224136"/>
                  <a:gd name="connsiteY0" fmla="*/ 0 h 360040"/>
                  <a:gd name="connsiteX1" fmla="*/ 1044116 w 1224136"/>
                  <a:gd name="connsiteY1" fmla="*/ 0 h 360040"/>
                  <a:gd name="connsiteX2" fmla="*/ 1224136 w 1224136"/>
                  <a:gd name="connsiteY2" fmla="*/ 180020 h 360040"/>
                  <a:gd name="connsiteX3" fmla="*/ 1044116 w 1224136"/>
                  <a:gd name="connsiteY3" fmla="*/ 360040 h 360040"/>
                  <a:gd name="connsiteX4" fmla="*/ 0 w 1224136"/>
                  <a:gd name="connsiteY4" fmla="*/ 360040 h 360040"/>
                  <a:gd name="connsiteX5" fmla="*/ 180020 w 1224136"/>
                  <a:gd name="connsiteY5" fmla="*/ 180020 h 360040"/>
                  <a:gd name="connsiteX6" fmla="*/ 0 w 1224136"/>
                  <a:gd name="connsiteY6" fmla="*/ 0 h 360040"/>
                  <a:gd name="connsiteX0" fmla="*/ 0 w 1152128"/>
                  <a:gd name="connsiteY0" fmla="*/ 0 h 360040"/>
                  <a:gd name="connsiteX1" fmla="*/ 1044116 w 1152128"/>
                  <a:gd name="connsiteY1" fmla="*/ 0 h 360040"/>
                  <a:gd name="connsiteX2" fmla="*/ 1152128 w 1152128"/>
                  <a:gd name="connsiteY2" fmla="*/ 216644 h 360040"/>
                  <a:gd name="connsiteX3" fmla="*/ 1044116 w 1152128"/>
                  <a:gd name="connsiteY3" fmla="*/ 360040 h 360040"/>
                  <a:gd name="connsiteX4" fmla="*/ 0 w 1152128"/>
                  <a:gd name="connsiteY4" fmla="*/ 360040 h 360040"/>
                  <a:gd name="connsiteX5" fmla="*/ 180020 w 1152128"/>
                  <a:gd name="connsiteY5" fmla="*/ 180020 h 360040"/>
                  <a:gd name="connsiteX6" fmla="*/ 0 w 1152128"/>
                  <a:gd name="connsiteY6" fmla="*/ 0 h 360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52128" h="360040">
                    <a:moveTo>
                      <a:pt x="0" y="0"/>
                    </a:moveTo>
                    <a:lnTo>
                      <a:pt x="1044116" y="0"/>
                    </a:lnTo>
                    <a:lnTo>
                      <a:pt x="1152128" y="216644"/>
                    </a:lnTo>
                    <a:lnTo>
                      <a:pt x="1044116" y="360040"/>
                    </a:lnTo>
                    <a:lnTo>
                      <a:pt x="0" y="360040"/>
                    </a:lnTo>
                    <a:lnTo>
                      <a:pt x="180020" y="18002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ea typeface="ＭＳ Ｐゴシック" pitchFamily="96" charset="-128"/>
                  <a:cs typeface="Arial" charset="0"/>
                </a:endParaRPr>
              </a:p>
            </p:txBody>
          </p:sp>
          <p:sp>
            <p:nvSpPr>
              <p:cNvPr id="17" name="Ellipse 19"/>
              <p:cNvSpPr/>
              <p:nvPr/>
            </p:nvSpPr>
            <p:spPr bwMode="auto">
              <a:xfrm>
                <a:off x="4968330" y="4505958"/>
                <a:ext cx="288032" cy="360363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ea typeface="ＭＳ Ｐゴシック" pitchFamily="96" charset="-128"/>
                  <a:cs typeface="Arial" charset="0"/>
                </a:endParaRPr>
              </a:p>
            </p:txBody>
          </p:sp>
        </p:grp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5224066" y="362819"/>
              <a:ext cx="830939" cy="27781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200" b="1" kern="0" dirty="0" err="1">
                  <a:solidFill>
                    <a:sysClr val="windowText" lastClr="000000"/>
                  </a:solidFill>
                  <a:latin typeface="Frutiger LT Com 45 Light" pitchFamily="34" charset="0"/>
                  <a:ea typeface="MS PGothic" pitchFamily="34" charset="-128"/>
                  <a:cs typeface="Arial" charset="0"/>
                </a:rPr>
                <a:t>Questions</a:t>
              </a:r>
              <a:endParaRPr lang="de-DE" sz="1400" b="1" kern="0" dirty="0">
                <a:solidFill>
                  <a:sysClr val="windowText" lastClr="000000"/>
                </a:solidFill>
                <a:ea typeface="MS PGothic" pitchFamily="34" charset="-128"/>
                <a:cs typeface="Arial" charset="0"/>
              </a:endParaRPr>
            </a:p>
          </p:txBody>
        </p:sp>
      </p:grpSp>
      <p:grpSp>
        <p:nvGrpSpPr>
          <p:cNvPr id="18" name="Gruppieren 22"/>
          <p:cNvGrpSpPr>
            <a:grpSpLocks/>
          </p:cNvGrpSpPr>
          <p:nvPr userDrawn="1"/>
        </p:nvGrpSpPr>
        <p:grpSpPr bwMode="auto">
          <a:xfrm>
            <a:off x="2776538" y="333375"/>
            <a:ext cx="1225550" cy="358775"/>
            <a:chOff x="2771800" y="332656"/>
            <a:chExt cx="1225550" cy="358775"/>
          </a:xfrm>
          <a:solidFill>
            <a:schemeClr val="bg1">
              <a:lumMod val="85000"/>
            </a:schemeClr>
          </a:solidFill>
        </p:grpSpPr>
        <p:sp>
          <p:nvSpPr>
            <p:cNvPr id="19" name="Freihandform 21"/>
            <p:cNvSpPr/>
            <p:nvPr/>
          </p:nvSpPr>
          <p:spPr bwMode="auto">
            <a:xfrm>
              <a:off x="2771800" y="332656"/>
              <a:ext cx="1225550" cy="358775"/>
            </a:xfrm>
            <a:custGeom>
              <a:avLst/>
              <a:gdLst>
                <a:gd name="connsiteX0" fmla="*/ 0 w 1224136"/>
                <a:gd name="connsiteY0" fmla="*/ 0 h 360040"/>
                <a:gd name="connsiteX1" fmla="*/ 1044116 w 1224136"/>
                <a:gd name="connsiteY1" fmla="*/ 0 h 360040"/>
                <a:gd name="connsiteX2" fmla="*/ 1224136 w 1224136"/>
                <a:gd name="connsiteY2" fmla="*/ 180020 h 360040"/>
                <a:gd name="connsiteX3" fmla="*/ 1044116 w 1224136"/>
                <a:gd name="connsiteY3" fmla="*/ 360040 h 360040"/>
                <a:gd name="connsiteX4" fmla="*/ 0 w 1224136"/>
                <a:gd name="connsiteY4" fmla="*/ 360040 h 360040"/>
                <a:gd name="connsiteX5" fmla="*/ 180020 w 1224136"/>
                <a:gd name="connsiteY5" fmla="*/ 180020 h 360040"/>
                <a:gd name="connsiteX6" fmla="*/ 0 w 1224136"/>
                <a:gd name="connsiteY6" fmla="*/ 0 h 36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4136" h="360040">
                  <a:moveTo>
                    <a:pt x="0" y="0"/>
                  </a:moveTo>
                  <a:lnTo>
                    <a:pt x="1044116" y="0"/>
                  </a:lnTo>
                  <a:lnTo>
                    <a:pt x="1224136" y="180020"/>
                  </a:lnTo>
                  <a:lnTo>
                    <a:pt x="1044116" y="360040"/>
                  </a:lnTo>
                  <a:lnTo>
                    <a:pt x="0" y="360040"/>
                  </a:lnTo>
                  <a:lnTo>
                    <a:pt x="180020" y="18002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ea typeface="ＭＳ Ｐゴシック" pitchFamily="96" charset="-128"/>
                <a:cs typeface="Arial" charset="0"/>
              </a:endParaRPr>
            </a:p>
          </p:txBody>
        </p:sp>
        <p:sp>
          <p:nvSpPr>
            <p:cNvPr id="20" name="Rectangle 23"/>
            <p:cNvSpPr>
              <a:spLocks noChangeArrowheads="1"/>
            </p:cNvSpPr>
            <p:nvPr/>
          </p:nvSpPr>
          <p:spPr bwMode="auto">
            <a:xfrm>
              <a:off x="2936900" y="359644"/>
              <a:ext cx="841897" cy="27699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200" b="1" kern="0" dirty="0">
                  <a:solidFill>
                    <a:sysClr val="windowText" lastClr="000000"/>
                  </a:solidFill>
                  <a:latin typeface="Frutiger LT Com 45 Light" pitchFamily="34" charset="0"/>
                  <a:ea typeface="MS PGothic" pitchFamily="34" charset="-128"/>
                  <a:cs typeface="Arial" charset="0"/>
                </a:rPr>
                <a:t>Chapter 2</a:t>
              </a:r>
            </a:p>
          </p:txBody>
        </p:sp>
      </p:grpSp>
      <p:grpSp>
        <p:nvGrpSpPr>
          <p:cNvPr id="22" name="Gruppieren 25"/>
          <p:cNvGrpSpPr>
            <a:grpSpLocks/>
          </p:cNvGrpSpPr>
          <p:nvPr userDrawn="1"/>
        </p:nvGrpSpPr>
        <p:grpSpPr bwMode="auto">
          <a:xfrm>
            <a:off x="3908425" y="333375"/>
            <a:ext cx="1225550" cy="358775"/>
            <a:chOff x="3882430" y="330795"/>
            <a:chExt cx="1225550" cy="358775"/>
          </a:xfrm>
          <a:solidFill>
            <a:schemeClr val="bg1">
              <a:lumMod val="85000"/>
            </a:schemeClr>
          </a:solidFill>
        </p:grpSpPr>
        <p:sp>
          <p:nvSpPr>
            <p:cNvPr id="23" name="Freihandform 24"/>
            <p:cNvSpPr/>
            <p:nvPr/>
          </p:nvSpPr>
          <p:spPr bwMode="auto">
            <a:xfrm>
              <a:off x="3882430" y="330795"/>
              <a:ext cx="1225550" cy="358775"/>
            </a:xfrm>
            <a:custGeom>
              <a:avLst/>
              <a:gdLst>
                <a:gd name="connsiteX0" fmla="*/ 0 w 1224136"/>
                <a:gd name="connsiteY0" fmla="*/ 0 h 360040"/>
                <a:gd name="connsiteX1" fmla="*/ 1044116 w 1224136"/>
                <a:gd name="connsiteY1" fmla="*/ 0 h 360040"/>
                <a:gd name="connsiteX2" fmla="*/ 1224136 w 1224136"/>
                <a:gd name="connsiteY2" fmla="*/ 180020 h 360040"/>
                <a:gd name="connsiteX3" fmla="*/ 1044116 w 1224136"/>
                <a:gd name="connsiteY3" fmla="*/ 360040 h 360040"/>
                <a:gd name="connsiteX4" fmla="*/ 0 w 1224136"/>
                <a:gd name="connsiteY4" fmla="*/ 360040 h 360040"/>
                <a:gd name="connsiteX5" fmla="*/ 180020 w 1224136"/>
                <a:gd name="connsiteY5" fmla="*/ 180020 h 360040"/>
                <a:gd name="connsiteX6" fmla="*/ 0 w 1224136"/>
                <a:gd name="connsiteY6" fmla="*/ 0 h 36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4136" h="360040">
                  <a:moveTo>
                    <a:pt x="0" y="0"/>
                  </a:moveTo>
                  <a:lnTo>
                    <a:pt x="1044116" y="0"/>
                  </a:lnTo>
                  <a:lnTo>
                    <a:pt x="1224136" y="180020"/>
                  </a:lnTo>
                  <a:lnTo>
                    <a:pt x="1044116" y="360040"/>
                  </a:lnTo>
                  <a:lnTo>
                    <a:pt x="0" y="360040"/>
                  </a:lnTo>
                  <a:lnTo>
                    <a:pt x="180020" y="18002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ea typeface="ＭＳ Ｐゴシック" pitchFamily="96" charset="-128"/>
                <a:cs typeface="Arial" charset="0"/>
              </a:endParaRPr>
            </a:p>
          </p:txBody>
        </p:sp>
        <p:sp>
          <p:nvSpPr>
            <p:cNvPr id="24" name="Rectangle 26"/>
            <p:cNvSpPr>
              <a:spLocks noChangeArrowheads="1"/>
            </p:cNvSpPr>
            <p:nvPr/>
          </p:nvSpPr>
          <p:spPr bwMode="auto">
            <a:xfrm>
              <a:off x="4047530" y="357783"/>
              <a:ext cx="841897" cy="27699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200" b="1" kern="0" dirty="0">
                  <a:solidFill>
                    <a:sysClr val="windowText" lastClr="000000"/>
                  </a:solidFill>
                  <a:latin typeface="Frutiger LT Com 45 Light" pitchFamily="34" charset="0"/>
                  <a:ea typeface="MS PGothic" pitchFamily="34" charset="-128"/>
                  <a:cs typeface="Arial" charset="0"/>
                </a:rPr>
                <a:t>Chapter 3</a:t>
              </a: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750" y="1341439"/>
            <a:ext cx="8028000" cy="647402"/>
          </a:xfrm>
          <a:noFill/>
          <a:ln w="9525">
            <a:noFill/>
            <a:miter lim="800000"/>
            <a:headEnd/>
            <a:tailEnd/>
          </a:ln>
        </p:spPr>
        <p:txBody>
          <a:bodyPr wrap="none" tIns="0" rIns="0" bIns="0" anchor="t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de-CH" sz="2400" dirty="0" smtClean="0">
                <a:solidFill>
                  <a:srgbClr val="13235B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noProof="0" dirty="0" smtClean="0"/>
              <a:t>Titelmasterformat durch Klicken bearbeiten</a:t>
            </a:r>
            <a:endParaRPr lang="en-US" noProof="0" dirty="0"/>
          </a:p>
        </p:txBody>
      </p:sp>
      <p:sp>
        <p:nvSpPr>
          <p:cNvPr id="21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539750" y="2060848"/>
            <a:ext cx="8028000" cy="4033565"/>
          </a:xfrm>
          <a:noFill/>
          <a:ln w="9525">
            <a:noFill/>
            <a:miter lim="800000"/>
            <a:headEnd/>
            <a:tailEnd/>
          </a:ln>
        </p:spPr>
        <p:txBody>
          <a:bodyPr tIns="0">
            <a:noAutofit/>
          </a:bodyPr>
          <a:lstStyle>
            <a:lvl1pPr marL="176213" indent="-176213" algn="l" rtl="0" eaLnBrk="1" fontAlgn="base" hangingPunct="1">
              <a:spcBef>
                <a:spcPts val="0"/>
              </a:spcBef>
              <a:spcAft>
                <a:spcPts val="800"/>
              </a:spcAft>
              <a:buClrTx/>
              <a:buFont typeface="Wingdings" pitchFamily="2" charset="2"/>
              <a:buChar char="§"/>
              <a:defRPr lang="de-DE" sz="20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68288" indent="-176213" algn="l" rtl="0" eaLnBrk="1" fontAlgn="base" hangingPunct="1">
              <a:buClr>
                <a:schemeClr val="bg2"/>
              </a:buClr>
              <a:buFont typeface="Wingdings" pitchFamily="2" charset="2"/>
              <a:buNone/>
              <a:defRPr lang="de-DE" sz="20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268288" indent="-176213" algn="l" rtl="0" eaLnBrk="1" fontAlgn="base" hangingPunct="1">
              <a:buClr>
                <a:schemeClr val="bg2"/>
              </a:buClr>
              <a:buFont typeface="Wingdings" pitchFamily="2" charset="2"/>
              <a:buChar char="§"/>
              <a:defRPr lang="de-DE" sz="20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5" name="Foliennummernplatzhalter 1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FC0B1-4A78-478F-B9D5-525CC171539A}" type="slidenum">
              <a:rPr lang="en-US" altLang="nl-NL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en-US" alt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6113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>
          <a:xfrm>
            <a:off x="539750" y="1341439"/>
            <a:ext cx="8028000" cy="647402"/>
          </a:xfrm>
          <a:noFill/>
          <a:ln w="9525">
            <a:noFill/>
            <a:miter lim="800000"/>
            <a:headEnd/>
            <a:tailEnd/>
          </a:ln>
        </p:spPr>
        <p:txBody>
          <a:bodyPr wrap="none" tIns="0" rIns="0" bIns="0" anchor="t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de-CH" sz="2400" dirty="0" smtClean="0">
                <a:solidFill>
                  <a:srgbClr val="13235B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noProof="0" dirty="0" smtClean="0"/>
              <a:t>Titelmasterformat durch Klicken bearbeiten</a:t>
            </a:r>
            <a:endParaRPr lang="en-US" noProof="0" dirty="0"/>
          </a:p>
        </p:txBody>
      </p:sp>
      <p:sp>
        <p:nvSpPr>
          <p:cNvPr id="5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539750" y="2060848"/>
            <a:ext cx="8028000" cy="3888432"/>
          </a:xfrm>
          <a:noFill/>
          <a:ln w="9525">
            <a:noFill/>
            <a:miter lim="800000"/>
            <a:headEnd/>
            <a:tailEnd/>
          </a:ln>
        </p:spPr>
        <p:txBody>
          <a:bodyPr tIns="0">
            <a:noAutofit/>
          </a:bodyPr>
          <a:lstStyle>
            <a:lvl1pPr marL="176213" indent="-176213" algn="l" rtl="0" eaLnBrk="1" fontAlgn="base" hangingPunct="1">
              <a:spcBef>
                <a:spcPts val="0"/>
              </a:spcBef>
              <a:spcAft>
                <a:spcPts val="800"/>
              </a:spcAft>
              <a:buClrTx/>
              <a:buFont typeface="Wingdings" pitchFamily="2" charset="2"/>
              <a:buChar char="§"/>
              <a:defRPr lang="de-DE" sz="20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68288" indent="-176213" algn="l" rtl="0" eaLnBrk="1" fontAlgn="base" hangingPunct="1">
              <a:buClr>
                <a:schemeClr val="bg2"/>
              </a:buClr>
              <a:buFont typeface="Wingdings" pitchFamily="2" charset="2"/>
              <a:buChar char="§"/>
              <a:defRPr lang="de-DE" sz="20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268288" indent="-176213" algn="l" rtl="0" eaLnBrk="1" fontAlgn="base" hangingPunct="1">
              <a:buClr>
                <a:schemeClr val="bg2"/>
              </a:buClr>
              <a:buFont typeface="Wingdings" pitchFamily="2" charset="2"/>
              <a:buChar char="§"/>
              <a:defRPr lang="de-DE" sz="20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</a:lstStyle>
          <a:p>
            <a:pPr lvl="0"/>
            <a:r>
              <a:rPr lang="de-DE" noProof="0" dirty="0" smtClean="0"/>
              <a:t>Textmasterformate durch Klicken bearbeiten</a:t>
            </a:r>
          </a:p>
          <a:p>
            <a:pPr lvl="0"/>
            <a:r>
              <a:rPr lang="de-DE" noProof="0" dirty="0" smtClean="0"/>
              <a:t>Zweite Ebene</a:t>
            </a:r>
          </a:p>
        </p:txBody>
      </p:sp>
      <p:sp>
        <p:nvSpPr>
          <p:cNvPr id="6" name="Foliennummernplatzhalter 1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7DACF-DA83-4DB7-8629-7820BCF21EC2}" type="slidenum">
              <a:rPr lang="en-US" altLang="nl-NL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en-US" alt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4561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8C2A7-E2E9-43A7-95F2-4D5D4EF11324}" type="slidenum">
              <a:rPr lang="nl-NL" altLang="nl-NL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652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86C08-DE7D-4B0D-9141-74FEDD1D4CB3}" type="datetime1">
              <a:rPr lang="en-GB" smtClean="0"/>
              <a:t>12/05/2015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8DFBB-50A2-4C90-8CE0-9EF276999E4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05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389EA-77EF-4B8C-A3D3-5F4D406F8A14}" type="slidenum">
              <a:rPr lang="nl-NL" altLang="nl-NL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22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prstClr val="black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7C86D-55B2-457F-BD67-06CC4F12F034}" type="slidenum">
              <a:rPr lang="nl-NL" altLang="nl-NL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736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4EA7-B303-412C-ADB3-1058B1E95C9D}" type="datetime1">
              <a:rPr lang="en-GB" smtClean="0"/>
              <a:t>12/05/2015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8DFBB-50A2-4C90-8CE0-9EF276999E4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370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0196-59E7-401A-B385-85E188090FA6}" type="datetime1">
              <a:rPr lang="en-GB" smtClean="0"/>
              <a:t>12/05/2015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8DFBB-50A2-4C90-8CE0-9EF276999E4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291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7D2FB-A075-4ADB-A7E2-4408441E61C7}" type="datetime1">
              <a:rPr lang="en-GB" smtClean="0"/>
              <a:t>12/05/2015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8DFBB-50A2-4C90-8CE0-9EF276999E4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587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C650-3BAC-4FB6-A9C8-FD8FF697365B}" type="datetime1">
              <a:rPr lang="en-GB" smtClean="0"/>
              <a:t>12/05/2015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8DFBB-50A2-4C90-8CE0-9EF276999E4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604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FB0AC-471D-479B-B572-716B39F4E536}" type="datetime1">
              <a:rPr lang="en-GB" smtClean="0"/>
              <a:t>12/05/2015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8DFBB-50A2-4C90-8CE0-9EF276999E4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232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0ECD6-44AE-4026-9A5E-A733ED52A52D}" type="datetime1">
              <a:rPr lang="en-GB" smtClean="0"/>
              <a:t>12/05/2015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8DFBB-50A2-4C90-8CE0-9EF276999E4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147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1859-166C-47F4-A222-4485F9B9B4DD}" type="datetime1">
              <a:rPr lang="en-GB" smtClean="0"/>
              <a:t>12/05/2015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8DFBB-50A2-4C90-8CE0-9EF276999E4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136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861AE-5739-42B0-9CC6-28BDCCE41DE0}" type="datetime1">
              <a:rPr lang="en-GB" smtClean="0"/>
              <a:t>12/05/2015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8DFBB-50A2-4C90-8CE0-9EF276999E4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518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542925" y="2311400"/>
            <a:ext cx="8034338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nl-NL" smtClean="0"/>
              <a:t>Headline</a:t>
            </a:r>
            <a:endParaRPr lang="de-CH" altLang="nl-NL" smtClean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542925" y="3368675"/>
            <a:ext cx="8034338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nl-NL" smtClean="0"/>
              <a:t>Subtitle</a:t>
            </a: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8253413" y="6254750"/>
            <a:ext cx="32385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2895CA-34E7-4780-8F99-F730ADD2CF63}" type="slidenum">
              <a:rPr lang="en-US" altLang="nl-NL">
                <a:solidFill>
                  <a:prstClr val="black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 altLang="nl-NL">
              <a:solidFill>
                <a:prstClr val="black"/>
              </a:solidFill>
              <a:ea typeface="ＭＳ Ｐゴシック" pitchFamily="34" charset="-128"/>
            </a:endParaRPr>
          </a:p>
        </p:txBody>
      </p:sp>
      <p:pic>
        <p:nvPicPr>
          <p:cNvPr id="1029" name="Grafik 21" descr="NEAT_logo_4c.jp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192088"/>
            <a:ext cx="1468438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Grafik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3" y="6122988"/>
            <a:ext cx="1592262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3384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de-CH" sz="3100" kern="1200" dirty="0">
          <a:solidFill>
            <a:srgbClr val="13235B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>
          <a:solidFill>
            <a:srgbClr val="13235B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>
          <a:solidFill>
            <a:srgbClr val="13235B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>
          <a:solidFill>
            <a:srgbClr val="13235B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>
          <a:solidFill>
            <a:srgbClr val="13235B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Zapf Dingbats" charset="2"/>
        <a:defRPr lang="de-DE" sz="1900" kern="1200" dirty="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Zapf Dingbats" charset="2"/>
        <a:defRPr lang="de-DE" sz="1900" kern="1200" dirty="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Zapf Dingbats" charset="2"/>
        <a:defRPr lang="de-DE" sz="1900" kern="1200" dirty="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Zapf Dingbats" charset="2"/>
        <a:defRPr lang="de-DE" sz="1900" kern="1200" dirty="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Zapf Dingbats" charset="2"/>
        <a:defRPr lang="de-CH" sz="1900" kern="1200" dirty="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1.jpeg"/><Relationship Id="rId10" Type="http://schemas.openxmlformats.org/officeDocument/2006/relationships/hyperlink" Target="http://creativecommons.org/licenses/by-nc-sa/4.0/" TargetMode="External"/><Relationship Id="rId4" Type="http://schemas.openxmlformats.org/officeDocument/2006/relationships/image" Target="../media/image5.gif"/><Relationship Id="rId9" Type="http://schemas.openxmlformats.org/officeDocument/2006/relationships/hyperlink" Target="http://www.neat-network.eu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Florence.beaugrand@oniris-nantes.fr" TargetMode="External"/><Relationship Id="rId2" Type="http://schemas.openxmlformats.org/officeDocument/2006/relationships/hyperlink" Target="mailto:email@xy.com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RVC_Corporate_Logo_RGB_Nobord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7" y="215900"/>
            <a:ext cx="126297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E:\PHOTOGRAPHS\Logos\gif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20675"/>
            <a:ext cx="1458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21" descr="NEAT_logo_4c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02475" y="192088"/>
            <a:ext cx="1468438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707" y="2286000"/>
            <a:ext cx="8150341" cy="1066800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de-DE" sz="3100" b="1" baseline="0" dirty="0">
                <a:solidFill>
                  <a:srgbClr val="13235B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de-DE" noProof="0" dirty="0" smtClean="0"/>
              <a:t>The Benefits of Veterinary Activity and the Value of Animals</a:t>
            </a:r>
            <a:endParaRPr lang="en-US" noProof="0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707" y="3429000"/>
            <a:ext cx="8164148" cy="2209800"/>
          </a:xfrm>
          <a:prstGeom prst="rect">
            <a:avLst/>
          </a:prstGeom>
        </p:spPr>
        <p:txBody>
          <a:bodyPr/>
          <a:lstStyle>
            <a:lvl1pPr marL="0" indent="0" algn="ctr">
              <a:buFont typeface="Zapf Dingbats" pitchFamily="96" charset="2"/>
              <a:buNone/>
              <a:defRPr sz="19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noProof="0" dirty="0" smtClean="0"/>
          </a:p>
          <a:p>
            <a:pPr algn="l"/>
            <a:r>
              <a:rPr lang="en-US" b="0" dirty="0" smtClean="0"/>
              <a:t>Keith </a:t>
            </a:r>
            <a:r>
              <a:rPr lang="en-US" b="0" dirty="0" smtClean="0"/>
              <a:t>Howe</a:t>
            </a:r>
          </a:p>
          <a:p>
            <a:pPr algn="l"/>
            <a:r>
              <a:rPr lang="en-US" b="0" dirty="0" smtClean="0"/>
              <a:t>Florence </a:t>
            </a:r>
            <a:r>
              <a:rPr lang="en-US" b="0" noProof="0" dirty="0" smtClean="0"/>
              <a:t>Beaugrand</a:t>
            </a:r>
            <a:endParaRPr lang="en-US" b="0" noProof="0" dirty="0" smtClean="0"/>
          </a:p>
          <a:p>
            <a:pPr algn="l"/>
            <a:r>
              <a:rPr lang="en-US" b="0" noProof="0" dirty="0" smtClean="0"/>
              <a:t>Helmut </a:t>
            </a:r>
            <a:r>
              <a:rPr lang="en-US" b="0" noProof="0" dirty="0" smtClean="0"/>
              <a:t>Saatkamp</a:t>
            </a:r>
            <a:endParaRPr lang="en-US" b="0" noProof="0" dirty="0"/>
          </a:p>
        </p:txBody>
      </p:sp>
      <p:pic>
        <p:nvPicPr>
          <p:cNvPr id="1026" name="Picture 2" descr="part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15900"/>
            <a:ext cx="1288164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O:\Economics\NEAT\06_Dissemination\EU logo\EU_flag_LLP_EN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79" y="5877272"/>
            <a:ext cx="1918793" cy="74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wageningenur.nl/upload/06900470-62b6-45ed-a77d-15f233372d24_wur-log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150" y="439737"/>
            <a:ext cx="1900114" cy="29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uppieren 14"/>
          <p:cNvGrpSpPr/>
          <p:nvPr/>
        </p:nvGrpSpPr>
        <p:grpSpPr>
          <a:xfrm>
            <a:off x="2003425" y="5889327"/>
            <a:ext cx="6915150" cy="708025"/>
            <a:chOff x="2003425" y="6021388"/>
            <a:chExt cx="6915150" cy="708025"/>
          </a:xfrm>
        </p:grpSpPr>
        <p:sp>
          <p:nvSpPr>
            <p:cNvPr id="16" name="Rechteck 4"/>
            <p:cNvSpPr>
              <a:spLocks noChangeArrowheads="1"/>
            </p:cNvSpPr>
            <p:nvPr/>
          </p:nvSpPr>
          <p:spPr bwMode="auto">
            <a:xfrm>
              <a:off x="2003425" y="6021388"/>
              <a:ext cx="6097588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Zapf Dingbats" charset="2"/>
                <a:defRPr sz="19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Zapf Dingbats" charset="2"/>
                <a:defRPr sz="19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Zapf Dingbats" charset="2"/>
                <a:defRPr sz="19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Zapf Dingbats" charset="2"/>
                <a:defRPr sz="19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Zapf Dingbats" charset="2"/>
                <a:defRPr sz="19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Zapf Dingbats" charset="2"/>
                <a:defRPr sz="19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Zapf Dingbats" charset="2"/>
                <a:defRPr sz="19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Zapf Dingbats" charset="2"/>
                <a:defRPr sz="19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Zapf Dingbats" charset="2"/>
                <a:defRPr sz="19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000" dirty="0">
                  <a:solidFill>
                    <a:srgbClr val="13235B"/>
                  </a:solidFill>
                </a:rPr>
                <a:t>This presentation was developed within the frame of the NEAT project, funded with support from the European Commission under the Lifelong Learning </a:t>
              </a:r>
              <a:r>
                <a:rPr lang="en-US" altLang="de-DE" sz="1000" dirty="0" err="1">
                  <a:solidFill>
                    <a:srgbClr val="13235B"/>
                  </a:solidFill>
                </a:rPr>
                <a:t>Programme</a:t>
              </a:r>
              <a:r>
                <a:rPr lang="en-US" altLang="de-DE" sz="1000" dirty="0">
                  <a:solidFill>
                    <a:srgbClr val="13235B"/>
                  </a:solidFill>
                </a:rPr>
                <a:t> (Grant no. 527 855). </a:t>
              </a:r>
              <a:r>
                <a:rPr lang="en-US" altLang="nl-NL" sz="1000" dirty="0">
                  <a:solidFill>
                    <a:srgbClr val="13235B"/>
                  </a:solidFill>
                </a:rPr>
                <a:t>Please attribute the NEAT network with a link to </a:t>
              </a:r>
              <a:r>
                <a:rPr lang="en-US" altLang="nl-NL" sz="1000" dirty="0">
                  <a:solidFill>
                    <a:srgbClr val="13235B"/>
                  </a:solidFill>
                  <a:hlinkClick r:id="rId9"/>
                </a:rPr>
                <a:t>www.neat-network.eu</a:t>
              </a:r>
              <a:r>
                <a:rPr lang="en-US" altLang="nl-NL" sz="1000" dirty="0">
                  <a:solidFill>
                    <a:srgbClr val="13235B"/>
                  </a:solidFill>
                </a:rPr>
                <a:t>. Except where otherwise noted, this presentation is licensed under a </a:t>
              </a:r>
              <a:r>
                <a:rPr lang="en-US" altLang="nl-NL" sz="1000" dirty="0">
                  <a:solidFill>
                    <a:srgbClr val="13235B"/>
                  </a:solidFill>
                  <a:hlinkClick r:id="rId10"/>
                </a:rPr>
                <a:t>Creative Commons Attribution-</a:t>
              </a:r>
              <a:r>
                <a:rPr lang="en-US" altLang="nl-NL" sz="1000" dirty="0" err="1">
                  <a:solidFill>
                    <a:srgbClr val="13235B"/>
                  </a:solidFill>
                  <a:hlinkClick r:id="rId10"/>
                </a:rPr>
                <a:t>NonCommercial</a:t>
              </a:r>
              <a:r>
                <a:rPr lang="en-US" altLang="nl-NL" sz="1000" dirty="0">
                  <a:solidFill>
                    <a:srgbClr val="13235B"/>
                  </a:solidFill>
                  <a:hlinkClick r:id="rId10"/>
                </a:rPr>
                <a:t>-</a:t>
              </a:r>
              <a:r>
                <a:rPr lang="en-US" altLang="nl-NL" sz="1000" dirty="0" err="1">
                  <a:solidFill>
                    <a:srgbClr val="13235B"/>
                  </a:solidFill>
                  <a:hlinkClick r:id="rId10"/>
                </a:rPr>
                <a:t>ShareAlike</a:t>
              </a:r>
              <a:r>
                <a:rPr lang="en-US" altLang="nl-NL" sz="1000" dirty="0">
                  <a:solidFill>
                    <a:srgbClr val="13235B"/>
                  </a:solidFill>
                  <a:hlinkClick r:id="rId10"/>
                </a:rPr>
                <a:t> 4.0 International License</a:t>
              </a:r>
              <a:r>
                <a:rPr lang="en-US" altLang="nl-NL" sz="1000" dirty="0">
                  <a:solidFill>
                    <a:schemeClr val="accent2"/>
                  </a:solidFill>
                </a:rPr>
                <a:t>.</a:t>
              </a:r>
              <a:endParaRPr lang="de-CH" altLang="nl-NL" sz="1000" dirty="0">
                <a:solidFill>
                  <a:schemeClr val="accent2"/>
                </a:solidFill>
              </a:endParaRPr>
            </a:p>
          </p:txBody>
        </p:sp>
        <p:pic>
          <p:nvPicPr>
            <p:cNvPr id="17" name="Picture 7" descr="https://licensebuttons.net/l/by-nc-sa/4.0/88x31.png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1013" y="6230938"/>
              <a:ext cx="817562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1449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21" descr="NEAT_logo_4c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2475" y="192088"/>
            <a:ext cx="1468438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55576" y="764705"/>
            <a:ext cx="7632848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 AND ANIMALS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GB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infectious diseases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>
              <a:buFont typeface="Wingdings" panose="05000000000000000000" pitchFamily="2" charset="2"/>
              <a:buChar char="Ø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Farmer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implements biosecurity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for bovine TB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and unintentionally protects other farms from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infection:      </a:t>
            </a: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External benefit</a:t>
            </a:r>
          </a:p>
          <a:p>
            <a:endParaRPr lang="en-GB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Private benefit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+ External benefit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Social benefit </a:t>
            </a:r>
          </a:p>
          <a:p>
            <a:pPr algn="ctr"/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Farmer fails to implement biosecurity measures, own cattle become infected, vectors spread disease to other farms:           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External cost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Private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cost 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+ External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cost 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= Social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</a:p>
          <a:p>
            <a:pPr marL="361950" indent="-361950" algn="ctr"/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 algn="ctr"/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VALUE EFFECTS FOR INDIVIDUALS CAN BE </a:t>
            </a:r>
          </a:p>
          <a:p>
            <a:pPr marL="361950" indent="-361950" algn="ctr"/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AMPLIFIED  FOR SOCIETY AS A WHOLE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 algn="ctr"/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 algn="ctr">
              <a:buFont typeface="Wingdings" panose="05000000000000000000" pitchFamily="2" charset="2"/>
              <a:buChar char="Ø"/>
            </a:pP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8DFBB-50A2-4C90-8CE0-9EF276999E45}" type="slidenum">
              <a:rPr lang="en-GB" smtClean="0"/>
              <a:t>10</a:t>
            </a:fld>
            <a:endParaRPr lang="en-GB"/>
          </a:p>
        </p:txBody>
      </p:sp>
      <p:pic>
        <p:nvPicPr>
          <p:cNvPr id="6" name="Picture 2" descr="O:\Economics\NEAT\06_Dissemination\EU logo\EU_flag_LLP_EN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27" y="5995724"/>
            <a:ext cx="1918793" cy="74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88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8DFBB-50A2-4C90-8CE0-9EF276999E45}" type="slidenum">
              <a:rPr lang="en-GB" smtClean="0"/>
              <a:t>11</a:t>
            </a:fld>
            <a:endParaRPr lang="en-GB"/>
          </a:p>
        </p:txBody>
      </p:sp>
      <p:pic>
        <p:nvPicPr>
          <p:cNvPr id="3" name="Grafik 21" descr="NEAT_logo_4c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2475" y="192088"/>
            <a:ext cx="1468438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55576" y="764704"/>
            <a:ext cx="813690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NOW ……..</a:t>
            </a:r>
          </a:p>
          <a:p>
            <a:r>
              <a:rPr lang="en-GB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 ABOUT YOUR OWN BEHAVIOUR!</a:t>
            </a:r>
          </a:p>
          <a:p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Assertion: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At any given time, for </a:t>
            </a:r>
            <a:r>
              <a:rPr lang="en-GB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food commodity you like to consume (e.g. beer, chocolate, fish and chips, etc.), typically you obtain </a:t>
            </a:r>
          </a:p>
          <a:p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satisfaction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from the first unit (litre,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gramme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you consume than from the second,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ore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satisfaction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from the second unit than from the third,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and so on, until you want no more!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Economists call this general observation evidence of the </a:t>
            </a:r>
          </a:p>
          <a:p>
            <a:pPr algn="ctr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LAW OF DIMINISHING MARGINAL UTILITY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O:\Economics\NEAT\06_Dissemination\EU logo\EU_flag_LLP_EN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79" y="5877272"/>
            <a:ext cx="1918793" cy="74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16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8DFBB-50A2-4C90-8CE0-9EF276999E45}" type="slidenum">
              <a:rPr lang="en-GB" smtClean="0"/>
              <a:t>12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550111" y="1268760"/>
            <a:ext cx="813690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WARNING!</a:t>
            </a:r>
          </a:p>
          <a:p>
            <a:pPr algn="ctr"/>
            <a:endParaRPr lang="en-GB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Economic jargon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can be confusing because of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synonyms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e.g. output and product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Here,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Satisfaction = Happiness = UTILITY</a:t>
            </a:r>
          </a:p>
          <a:p>
            <a:pPr algn="ctr"/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generic term not meaning ‘usefulness’ </a:t>
            </a:r>
          </a:p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(except sometimes!)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21" descr="NEAT_logo_4c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2475" y="192088"/>
            <a:ext cx="1468438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O:\Economics\NEAT\06_Dissemination\EU logo\EU_flag_LLP_EN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79" y="5877272"/>
            <a:ext cx="1918793" cy="74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24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8DFBB-50A2-4C90-8CE0-9EF276999E45}" type="slidenum">
              <a:rPr lang="en-GB" smtClean="0"/>
              <a:t>13</a:t>
            </a:fld>
            <a:endParaRPr lang="en-GB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73832" y="2322286"/>
            <a:ext cx="7596335" cy="106680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None/>
              <a:defRPr lang="de-DE" sz="3100" b="1" kern="1200" baseline="0" dirty="0">
                <a:solidFill>
                  <a:srgbClr val="13235B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sz="11200" dirty="0" smtClean="0"/>
              <a:t>Part 2</a:t>
            </a:r>
          </a:p>
          <a:p>
            <a:endParaRPr lang="en-GB" sz="11200" dirty="0" smtClean="0"/>
          </a:p>
          <a:p>
            <a:endParaRPr lang="en-GB" sz="11200" dirty="0" smtClean="0"/>
          </a:p>
          <a:p>
            <a:r>
              <a:rPr lang="en-GB" sz="11200" dirty="0" smtClean="0"/>
              <a:t>An economic model helps us understand the relationship between how much we consume and the price</a:t>
            </a:r>
          </a:p>
          <a:p>
            <a:endParaRPr lang="en-GB" sz="11200" dirty="0"/>
          </a:p>
          <a:p>
            <a:endParaRPr lang="en-GB" sz="11200" dirty="0" smtClean="0"/>
          </a:p>
          <a:p>
            <a:endParaRPr lang="en-GB" sz="11200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619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8DFBB-50A2-4C90-8CE0-9EF276999E45}" type="slidenum">
              <a:rPr lang="en-GB" smtClean="0"/>
              <a:t>14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550111" y="1268760"/>
            <a:ext cx="813690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ECONOMISTS PICTURE THE WORLD</a:t>
            </a:r>
          </a:p>
          <a:p>
            <a:pPr algn="ctr"/>
            <a:endParaRPr lang="en-GB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They construct a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model,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 simplified description of key concepts and relationships to help us make sense of often very complex real world relationships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economic model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may be expressed in words, diagrams, or mathematics, or some combination of the three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Here, we begin with a diagram to describe an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imagined utility relationship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for an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imagined consumer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whose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imagined characteristics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are very useful to us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21" descr="NEAT_logo_4c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2475" y="192088"/>
            <a:ext cx="1468438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O:\Economics\NEAT\06_Dissemination\EU logo\EU_flag_LLP_EN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79" y="5877272"/>
            <a:ext cx="1918793" cy="74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35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Arc 2"/>
          <p:cNvSpPr>
            <a:spLocks/>
          </p:cNvSpPr>
          <p:nvPr/>
        </p:nvSpPr>
        <p:spPr bwMode="auto">
          <a:xfrm rot="-4760145">
            <a:off x="2328216" y="121716"/>
            <a:ext cx="5130405" cy="7753015"/>
          </a:xfrm>
          <a:custGeom>
            <a:avLst/>
            <a:gdLst>
              <a:gd name="T0" fmla="*/ 0 w 20692"/>
              <a:gd name="T1" fmla="*/ 2147483647 h 21600"/>
              <a:gd name="T2" fmla="*/ 2147483647 w 20692"/>
              <a:gd name="T3" fmla="*/ 2147483647 h 21600"/>
              <a:gd name="T4" fmla="*/ 2147483647 w 20692"/>
              <a:gd name="T5" fmla="*/ 2147483647 h 21600"/>
              <a:gd name="T6" fmla="*/ 0 60000 65536"/>
              <a:gd name="T7" fmla="*/ 0 60000 65536"/>
              <a:gd name="T8" fmla="*/ 0 60000 65536"/>
              <a:gd name="T9" fmla="*/ 0 w 20692"/>
              <a:gd name="T10" fmla="*/ 0 h 21600"/>
              <a:gd name="T11" fmla="*/ 20692 w 20692"/>
              <a:gd name="T12" fmla="*/ 21600 h 21600"/>
              <a:gd name="connsiteX0" fmla="*/ 0 w 20886"/>
              <a:gd name="connsiteY0" fmla="*/ 206 h 21739"/>
              <a:gd name="connsiteX1" fmla="*/ 1708 w 20886"/>
              <a:gd name="connsiteY1" fmla="*/ 139 h 21739"/>
              <a:gd name="connsiteX2" fmla="*/ 20692 w 20886"/>
              <a:gd name="connsiteY2" fmla="*/ 11437 h 21739"/>
              <a:gd name="connsiteX0" fmla="*/ 0 w 20886"/>
              <a:gd name="connsiteY0" fmla="*/ 206 h 21739"/>
              <a:gd name="connsiteX1" fmla="*/ 1708 w 20886"/>
              <a:gd name="connsiteY1" fmla="*/ 139 h 21739"/>
              <a:gd name="connsiteX2" fmla="*/ 10988 w 20886"/>
              <a:gd name="connsiteY2" fmla="*/ 2186 h 21739"/>
              <a:gd name="connsiteX3" fmla="*/ 20692 w 20886"/>
              <a:gd name="connsiteY3" fmla="*/ 11437 h 21739"/>
              <a:gd name="connsiteX4" fmla="*/ 1708 w 20886"/>
              <a:gd name="connsiteY4" fmla="*/ 21739 h 21739"/>
              <a:gd name="connsiteX5" fmla="*/ 0 w 20886"/>
              <a:gd name="connsiteY5" fmla="*/ 206 h 21739"/>
              <a:gd name="connsiteX0" fmla="*/ 199 w 22376"/>
              <a:gd name="connsiteY0" fmla="*/ 206 h 22028"/>
              <a:gd name="connsiteX1" fmla="*/ 1907 w 22376"/>
              <a:gd name="connsiteY1" fmla="*/ 139 h 22028"/>
              <a:gd name="connsiteX2" fmla="*/ 20891 w 22376"/>
              <a:gd name="connsiteY2" fmla="*/ 11437 h 22028"/>
              <a:gd name="connsiteX0" fmla="*/ 199 w 22376"/>
              <a:gd name="connsiteY0" fmla="*/ 206 h 22028"/>
              <a:gd name="connsiteX1" fmla="*/ 1907 w 22376"/>
              <a:gd name="connsiteY1" fmla="*/ 139 h 22028"/>
              <a:gd name="connsiteX2" fmla="*/ 11187 w 22376"/>
              <a:gd name="connsiteY2" fmla="*/ 2186 h 22028"/>
              <a:gd name="connsiteX3" fmla="*/ 20891 w 22376"/>
              <a:gd name="connsiteY3" fmla="*/ 11437 h 22028"/>
              <a:gd name="connsiteX4" fmla="*/ 20335 w 22376"/>
              <a:gd name="connsiteY4" fmla="*/ 12552 h 22028"/>
              <a:gd name="connsiteX5" fmla="*/ 1907 w 22376"/>
              <a:gd name="connsiteY5" fmla="*/ 21739 h 22028"/>
              <a:gd name="connsiteX6" fmla="*/ 199 w 22376"/>
              <a:gd name="connsiteY6" fmla="*/ 206 h 22028"/>
              <a:gd name="connsiteX0" fmla="*/ 194 w 22325"/>
              <a:gd name="connsiteY0" fmla="*/ 206 h 22051"/>
              <a:gd name="connsiteX1" fmla="*/ 1902 w 22325"/>
              <a:gd name="connsiteY1" fmla="*/ 139 h 22051"/>
              <a:gd name="connsiteX2" fmla="*/ 20886 w 22325"/>
              <a:gd name="connsiteY2" fmla="*/ 11437 h 22051"/>
              <a:gd name="connsiteX0" fmla="*/ 194 w 22325"/>
              <a:gd name="connsiteY0" fmla="*/ 206 h 22051"/>
              <a:gd name="connsiteX1" fmla="*/ 1902 w 22325"/>
              <a:gd name="connsiteY1" fmla="*/ 139 h 22051"/>
              <a:gd name="connsiteX2" fmla="*/ 11182 w 22325"/>
              <a:gd name="connsiteY2" fmla="*/ 2186 h 22051"/>
              <a:gd name="connsiteX3" fmla="*/ 20886 w 22325"/>
              <a:gd name="connsiteY3" fmla="*/ 11437 h 22051"/>
              <a:gd name="connsiteX4" fmla="*/ 20252 w 22325"/>
              <a:gd name="connsiteY4" fmla="*/ 12892 h 22051"/>
              <a:gd name="connsiteX5" fmla="*/ 1902 w 22325"/>
              <a:gd name="connsiteY5" fmla="*/ 21739 h 22051"/>
              <a:gd name="connsiteX6" fmla="*/ 194 w 22325"/>
              <a:gd name="connsiteY6" fmla="*/ 206 h 22051"/>
              <a:gd name="connsiteX0" fmla="*/ 194 w 22382"/>
              <a:gd name="connsiteY0" fmla="*/ 206 h 21739"/>
              <a:gd name="connsiteX1" fmla="*/ 1902 w 22382"/>
              <a:gd name="connsiteY1" fmla="*/ 139 h 21739"/>
              <a:gd name="connsiteX2" fmla="*/ 20886 w 22382"/>
              <a:gd name="connsiteY2" fmla="*/ 11437 h 21739"/>
              <a:gd name="connsiteX0" fmla="*/ 1902 w 22382"/>
              <a:gd name="connsiteY0" fmla="*/ 21739 h 21739"/>
              <a:gd name="connsiteX1" fmla="*/ 194 w 22382"/>
              <a:gd name="connsiteY1" fmla="*/ 206 h 21739"/>
              <a:gd name="connsiteX2" fmla="*/ 1902 w 22382"/>
              <a:gd name="connsiteY2" fmla="*/ 139 h 21739"/>
              <a:gd name="connsiteX3" fmla="*/ 11182 w 22382"/>
              <a:gd name="connsiteY3" fmla="*/ 2186 h 21739"/>
              <a:gd name="connsiteX4" fmla="*/ 20886 w 22382"/>
              <a:gd name="connsiteY4" fmla="*/ 11437 h 21739"/>
              <a:gd name="connsiteX5" fmla="*/ 20634 w 22382"/>
              <a:gd name="connsiteY5" fmla="*/ 13166 h 21739"/>
              <a:gd name="connsiteX0" fmla="*/ 194 w 21964"/>
              <a:gd name="connsiteY0" fmla="*/ 206 h 21739"/>
              <a:gd name="connsiteX1" fmla="*/ 1902 w 21964"/>
              <a:gd name="connsiteY1" fmla="*/ 139 h 21739"/>
              <a:gd name="connsiteX2" fmla="*/ 20886 w 21964"/>
              <a:gd name="connsiteY2" fmla="*/ 11437 h 21739"/>
              <a:gd name="connsiteX0" fmla="*/ 1902 w 21964"/>
              <a:gd name="connsiteY0" fmla="*/ 21739 h 21739"/>
              <a:gd name="connsiteX1" fmla="*/ 194 w 21964"/>
              <a:gd name="connsiteY1" fmla="*/ 206 h 21739"/>
              <a:gd name="connsiteX2" fmla="*/ 1902 w 21964"/>
              <a:gd name="connsiteY2" fmla="*/ 139 h 21739"/>
              <a:gd name="connsiteX3" fmla="*/ 11182 w 21964"/>
              <a:gd name="connsiteY3" fmla="*/ 2186 h 21739"/>
              <a:gd name="connsiteX4" fmla="*/ 20032 w 21964"/>
              <a:gd name="connsiteY4" fmla="*/ 10464 h 21739"/>
              <a:gd name="connsiteX5" fmla="*/ 20886 w 21964"/>
              <a:gd name="connsiteY5" fmla="*/ 11437 h 21739"/>
              <a:gd name="connsiteX6" fmla="*/ 20634 w 21964"/>
              <a:gd name="connsiteY6" fmla="*/ 13166 h 21739"/>
              <a:gd name="connsiteX0" fmla="*/ 194 w 21964"/>
              <a:gd name="connsiteY0" fmla="*/ 206 h 21739"/>
              <a:gd name="connsiteX1" fmla="*/ 1902 w 21964"/>
              <a:gd name="connsiteY1" fmla="*/ 139 h 21739"/>
              <a:gd name="connsiteX2" fmla="*/ 20886 w 21964"/>
              <a:gd name="connsiteY2" fmla="*/ 11437 h 21739"/>
              <a:gd name="connsiteX0" fmla="*/ 1902 w 21964"/>
              <a:gd name="connsiteY0" fmla="*/ 21739 h 21739"/>
              <a:gd name="connsiteX1" fmla="*/ 194 w 21964"/>
              <a:gd name="connsiteY1" fmla="*/ 206 h 21739"/>
              <a:gd name="connsiteX2" fmla="*/ 1902 w 21964"/>
              <a:gd name="connsiteY2" fmla="*/ 139 h 21739"/>
              <a:gd name="connsiteX3" fmla="*/ 11182 w 21964"/>
              <a:gd name="connsiteY3" fmla="*/ 2186 h 21739"/>
              <a:gd name="connsiteX4" fmla="*/ 20886 w 21964"/>
              <a:gd name="connsiteY4" fmla="*/ 11437 h 21739"/>
              <a:gd name="connsiteX5" fmla="*/ 20634 w 21964"/>
              <a:gd name="connsiteY5" fmla="*/ 13166 h 21739"/>
              <a:gd name="connsiteX0" fmla="*/ 277 w 22047"/>
              <a:gd name="connsiteY0" fmla="*/ 206 h 21739"/>
              <a:gd name="connsiteX1" fmla="*/ 1985 w 22047"/>
              <a:gd name="connsiteY1" fmla="*/ 139 h 21739"/>
              <a:gd name="connsiteX2" fmla="*/ 20969 w 22047"/>
              <a:gd name="connsiteY2" fmla="*/ 11437 h 21739"/>
              <a:gd name="connsiteX0" fmla="*/ 1985 w 22047"/>
              <a:gd name="connsiteY0" fmla="*/ 21739 h 21739"/>
              <a:gd name="connsiteX1" fmla="*/ 173 w 22047"/>
              <a:gd name="connsiteY1" fmla="*/ 8778 h 21739"/>
              <a:gd name="connsiteX2" fmla="*/ 277 w 22047"/>
              <a:gd name="connsiteY2" fmla="*/ 206 h 21739"/>
              <a:gd name="connsiteX3" fmla="*/ 1985 w 22047"/>
              <a:gd name="connsiteY3" fmla="*/ 139 h 21739"/>
              <a:gd name="connsiteX4" fmla="*/ 11265 w 22047"/>
              <a:gd name="connsiteY4" fmla="*/ 2186 h 21739"/>
              <a:gd name="connsiteX5" fmla="*/ 20969 w 22047"/>
              <a:gd name="connsiteY5" fmla="*/ 11437 h 21739"/>
              <a:gd name="connsiteX6" fmla="*/ 20717 w 22047"/>
              <a:gd name="connsiteY6" fmla="*/ 13166 h 21739"/>
              <a:gd name="connsiteX0" fmla="*/ 2 w 21772"/>
              <a:gd name="connsiteY0" fmla="*/ 1694 h 23227"/>
              <a:gd name="connsiteX1" fmla="*/ 1710 w 21772"/>
              <a:gd name="connsiteY1" fmla="*/ 1627 h 23227"/>
              <a:gd name="connsiteX2" fmla="*/ 20694 w 21772"/>
              <a:gd name="connsiteY2" fmla="*/ 12925 h 23227"/>
              <a:gd name="connsiteX0" fmla="*/ 1710 w 21772"/>
              <a:gd name="connsiteY0" fmla="*/ 23227 h 23227"/>
              <a:gd name="connsiteX1" fmla="*/ 2 w 21772"/>
              <a:gd name="connsiteY1" fmla="*/ 1694 h 23227"/>
              <a:gd name="connsiteX2" fmla="*/ 1710 w 21772"/>
              <a:gd name="connsiteY2" fmla="*/ 1627 h 23227"/>
              <a:gd name="connsiteX3" fmla="*/ 10990 w 21772"/>
              <a:gd name="connsiteY3" fmla="*/ 3674 h 23227"/>
              <a:gd name="connsiteX4" fmla="*/ 20694 w 21772"/>
              <a:gd name="connsiteY4" fmla="*/ 12925 h 23227"/>
              <a:gd name="connsiteX5" fmla="*/ 20442 w 21772"/>
              <a:gd name="connsiteY5" fmla="*/ 14654 h 23227"/>
              <a:gd name="connsiteX0" fmla="*/ 2 w 21772"/>
              <a:gd name="connsiteY0" fmla="*/ 1694 h 23227"/>
              <a:gd name="connsiteX1" fmla="*/ 1710 w 21772"/>
              <a:gd name="connsiteY1" fmla="*/ 1627 h 23227"/>
              <a:gd name="connsiteX2" fmla="*/ 20694 w 21772"/>
              <a:gd name="connsiteY2" fmla="*/ 12925 h 23227"/>
              <a:gd name="connsiteX0" fmla="*/ 1710 w 21772"/>
              <a:gd name="connsiteY0" fmla="*/ 23227 h 23227"/>
              <a:gd name="connsiteX1" fmla="*/ 2 w 21772"/>
              <a:gd name="connsiteY1" fmla="*/ 1694 h 23227"/>
              <a:gd name="connsiteX2" fmla="*/ 1710 w 21772"/>
              <a:gd name="connsiteY2" fmla="*/ 1627 h 23227"/>
              <a:gd name="connsiteX3" fmla="*/ 10990 w 21772"/>
              <a:gd name="connsiteY3" fmla="*/ 3674 h 23227"/>
              <a:gd name="connsiteX4" fmla="*/ 20694 w 21772"/>
              <a:gd name="connsiteY4" fmla="*/ 12925 h 23227"/>
              <a:gd name="connsiteX5" fmla="*/ 20442 w 21772"/>
              <a:gd name="connsiteY5" fmla="*/ 14654 h 23227"/>
              <a:gd name="connsiteX0" fmla="*/ 2 w 21772"/>
              <a:gd name="connsiteY0" fmla="*/ 1694 h 23227"/>
              <a:gd name="connsiteX1" fmla="*/ 1710 w 21772"/>
              <a:gd name="connsiteY1" fmla="*/ 1627 h 23227"/>
              <a:gd name="connsiteX2" fmla="*/ 20694 w 21772"/>
              <a:gd name="connsiteY2" fmla="*/ 12925 h 23227"/>
              <a:gd name="connsiteX0" fmla="*/ 1710 w 21772"/>
              <a:gd name="connsiteY0" fmla="*/ 23227 h 23227"/>
              <a:gd name="connsiteX1" fmla="*/ 2 w 21772"/>
              <a:gd name="connsiteY1" fmla="*/ 1694 h 23227"/>
              <a:gd name="connsiteX2" fmla="*/ 1710 w 21772"/>
              <a:gd name="connsiteY2" fmla="*/ 1627 h 23227"/>
              <a:gd name="connsiteX3" fmla="*/ 10990 w 21772"/>
              <a:gd name="connsiteY3" fmla="*/ 3674 h 23227"/>
              <a:gd name="connsiteX4" fmla="*/ 20694 w 21772"/>
              <a:gd name="connsiteY4" fmla="*/ 12925 h 23227"/>
              <a:gd name="connsiteX5" fmla="*/ 20442 w 21772"/>
              <a:gd name="connsiteY5" fmla="*/ 14654 h 23227"/>
              <a:gd name="connsiteX0" fmla="*/ 2 w 21275"/>
              <a:gd name="connsiteY0" fmla="*/ 1694 h 23227"/>
              <a:gd name="connsiteX1" fmla="*/ 1710 w 21275"/>
              <a:gd name="connsiteY1" fmla="*/ 1627 h 23227"/>
              <a:gd name="connsiteX2" fmla="*/ 20694 w 21275"/>
              <a:gd name="connsiteY2" fmla="*/ 12925 h 23227"/>
              <a:gd name="connsiteX0" fmla="*/ 1710 w 21275"/>
              <a:gd name="connsiteY0" fmla="*/ 23227 h 23227"/>
              <a:gd name="connsiteX1" fmla="*/ 2 w 21275"/>
              <a:gd name="connsiteY1" fmla="*/ 1694 h 23227"/>
              <a:gd name="connsiteX2" fmla="*/ 1710 w 21275"/>
              <a:gd name="connsiteY2" fmla="*/ 1627 h 23227"/>
              <a:gd name="connsiteX3" fmla="*/ 10990 w 21275"/>
              <a:gd name="connsiteY3" fmla="*/ 3674 h 23227"/>
              <a:gd name="connsiteX4" fmla="*/ 20694 w 21275"/>
              <a:gd name="connsiteY4" fmla="*/ 12925 h 23227"/>
              <a:gd name="connsiteX5" fmla="*/ 18419 w 21275"/>
              <a:gd name="connsiteY5" fmla="*/ 17624 h 23227"/>
              <a:gd name="connsiteX0" fmla="*/ 2 w 21977"/>
              <a:gd name="connsiteY0" fmla="*/ 1694 h 23227"/>
              <a:gd name="connsiteX1" fmla="*/ 1710 w 21977"/>
              <a:gd name="connsiteY1" fmla="*/ 1627 h 23227"/>
              <a:gd name="connsiteX2" fmla="*/ 20694 w 21977"/>
              <a:gd name="connsiteY2" fmla="*/ 12925 h 23227"/>
              <a:gd name="connsiteX0" fmla="*/ 1710 w 21977"/>
              <a:gd name="connsiteY0" fmla="*/ 23227 h 23227"/>
              <a:gd name="connsiteX1" fmla="*/ 2 w 21977"/>
              <a:gd name="connsiteY1" fmla="*/ 1694 h 23227"/>
              <a:gd name="connsiteX2" fmla="*/ 1710 w 21977"/>
              <a:gd name="connsiteY2" fmla="*/ 1627 h 23227"/>
              <a:gd name="connsiteX3" fmla="*/ 10990 w 21977"/>
              <a:gd name="connsiteY3" fmla="*/ 3674 h 23227"/>
              <a:gd name="connsiteX4" fmla="*/ 20694 w 21977"/>
              <a:gd name="connsiteY4" fmla="*/ 12925 h 23227"/>
              <a:gd name="connsiteX5" fmla="*/ 20042 w 21977"/>
              <a:gd name="connsiteY5" fmla="*/ 16955 h 23227"/>
              <a:gd name="connsiteX0" fmla="*/ 2 w 21309"/>
              <a:gd name="connsiteY0" fmla="*/ 1694 h 23227"/>
              <a:gd name="connsiteX1" fmla="*/ 1710 w 21309"/>
              <a:gd name="connsiteY1" fmla="*/ 1627 h 23227"/>
              <a:gd name="connsiteX2" fmla="*/ 20694 w 21309"/>
              <a:gd name="connsiteY2" fmla="*/ 12925 h 23227"/>
              <a:gd name="connsiteX0" fmla="*/ 1710 w 21309"/>
              <a:gd name="connsiteY0" fmla="*/ 23227 h 23227"/>
              <a:gd name="connsiteX1" fmla="*/ 2 w 21309"/>
              <a:gd name="connsiteY1" fmla="*/ 1694 h 23227"/>
              <a:gd name="connsiteX2" fmla="*/ 1710 w 21309"/>
              <a:gd name="connsiteY2" fmla="*/ 1627 h 23227"/>
              <a:gd name="connsiteX3" fmla="*/ 10990 w 21309"/>
              <a:gd name="connsiteY3" fmla="*/ 3674 h 23227"/>
              <a:gd name="connsiteX4" fmla="*/ 20694 w 21309"/>
              <a:gd name="connsiteY4" fmla="*/ 12925 h 23227"/>
              <a:gd name="connsiteX5" fmla="*/ 20042 w 21309"/>
              <a:gd name="connsiteY5" fmla="*/ 16955 h 23227"/>
              <a:gd name="connsiteX0" fmla="*/ 2 w 21352"/>
              <a:gd name="connsiteY0" fmla="*/ 1694 h 23227"/>
              <a:gd name="connsiteX1" fmla="*/ 1710 w 21352"/>
              <a:gd name="connsiteY1" fmla="*/ 1627 h 23227"/>
              <a:gd name="connsiteX2" fmla="*/ 20694 w 21352"/>
              <a:gd name="connsiteY2" fmla="*/ 12925 h 23227"/>
              <a:gd name="connsiteX0" fmla="*/ 1710 w 21352"/>
              <a:gd name="connsiteY0" fmla="*/ 23227 h 23227"/>
              <a:gd name="connsiteX1" fmla="*/ 2 w 21352"/>
              <a:gd name="connsiteY1" fmla="*/ 1694 h 23227"/>
              <a:gd name="connsiteX2" fmla="*/ 1710 w 21352"/>
              <a:gd name="connsiteY2" fmla="*/ 1627 h 23227"/>
              <a:gd name="connsiteX3" fmla="*/ 10990 w 21352"/>
              <a:gd name="connsiteY3" fmla="*/ 3674 h 23227"/>
              <a:gd name="connsiteX4" fmla="*/ 20694 w 21352"/>
              <a:gd name="connsiteY4" fmla="*/ 12925 h 23227"/>
              <a:gd name="connsiteX5" fmla="*/ 20042 w 21352"/>
              <a:gd name="connsiteY5" fmla="*/ 16955 h 23227"/>
              <a:gd name="connsiteX0" fmla="*/ 2 w 21360"/>
              <a:gd name="connsiteY0" fmla="*/ 1694 h 23227"/>
              <a:gd name="connsiteX1" fmla="*/ 1710 w 21360"/>
              <a:gd name="connsiteY1" fmla="*/ 1627 h 23227"/>
              <a:gd name="connsiteX2" fmla="*/ 20694 w 21360"/>
              <a:gd name="connsiteY2" fmla="*/ 12925 h 23227"/>
              <a:gd name="connsiteX0" fmla="*/ 1710 w 21360"/>
              <a:gd name="connsiteY0" fmla="*/ 23227 h 23227"/>
              <a:gd name="connsiteX1" fmla="*/ 2 w 21360"/>
              <a:gd name="connsiteY1" fmla="*/ 1694 h 23227"/>
              <a:gd name="connsiteX2" fmla="*/ 1710 w 21360"/>
              <a:gd name="connsiteY2" fmla="*/ 1627 h 23227"/>
              <a:gd name="connsiteX3" fmla="*/ 10990 w 21360"/>
              <a:gd name="connsiteY3" fmla="*/ 3674 h 23227"/>
              <a:gd name="connsiteX4" fmla="*/ 20694 w 21360"/>
              <a:gd name="connsiteY4" fmla="*/ 12925 h 23227"/>
              <a:gd name="connsiteX5" fmla="*/ 20068 w 21360"/>
              <a:gd name="connsiteY5" fmla="*/ 17371 h 23227"/>
              <a:gd name="connsiteX0" fmla="*/ 2 w 21431"/>
              <a:gd name="connsiteY0" fmla="*/ 1694 h 23227"/>
              <a:gd name="connsiteX1" fmla="*/ 1710 w 21431"/>
              <a:gd name="connsiteY1" fmla="*/ 1627 h 23227"/>
              <a:gd name="connsiteX2" fmla="*/ 20694 w 21431"/>
              <a:gd name="connsiteY2" fmla="*/ 12925 h 23227"/>
              <a:gd name="connsiteX0" fmla="*/ 1710 w 21431"/>
              <a:gd name="connsiteY0" fmla="*/ 23227 h 23227"/>
              <a:gd name="connsiteX1" fmla="*/ 2 w 21431"/>
              <a:gd name="connsiteY1" fmla="*/ 1694 h 23227"/>
              <a:gd name="connsiteX2" fmla="*/ 1710 w 21431"/>
              <a:gd name="connsiteY2" fmla="*/ 1627 h 23227"/>
              <a:gd name="connsiteX3" fmla="*/ 10990 w 21431"/>
              <a:gd name="connsiteY3" fmla="*/ 3674 h 23227"/>
              <a:gd name="connsiteX4" fmla="*/ 20694 w 21431"/>
              <a:gd name="connsiteY4" fmla="*/ 12925 h 23227"/>
              <a:gd name="connsiteX5" fmla="*/ 20068 w 21431"/>
              <a:gd name="connsiteY5" fmla="*/ 17371 h 23227"/>
              <a:gd name="connsiteX0" fmla="*/ 2 w 21456"/>
              <a:gd name="connsiteY0" fmla="*/ 1694 h 23227"/>
              <a:gd name="connsiteX1" fmla="*/ 1710 w 21456"/>
              <a:gd name="connsiteY1" fmla="*/ 1627 h 23227"/>
              <a:gd name="connsiteX2" fmla="*/ 20694 w 21456"/>
              <a:gd name="connsiteY2" fmla="*/ 12925 h 23227"/>
              <a:gd name="connsiteX0" fmla="*/ 1710 w 21456"/>
              <a:gd name="connsiteY0" fmla="*/ 23227 h 23227"/>
              <a:gd name="connsiteX1" fmla="*/ 2 w 21456"/>
              <a:gd name="connsiteY1" fmla="*/ 1694 h 23227"/>
              <a:gd name="connsiteX2" fmla="*/ 1710 w 21456"/>
              <a:gd name="connsiteY2" fmla="*/ 1627 h 23227"/>
              <a:gd name="connsiteX3" fmla="*/ 10990 w 21456"/>
              <a:gd name="connsiteY3" fmla="*/ 3674 h 23227"/>
              <a:gd name="connsiteX4" fmla="*/ 20694 w 21456"/>
              <a:gd name="connsiteY4" fmla="*/ 12925 h 23227"/>
              <a:gd name="connsiteX5" fmla="*/ 20136 w 21456"/>
              <a:gd name="connsiteY5" fmla="*/ 17152 h 23227"/>
              <a:gd name="connsiteX0" fmla="*/ 2 w 21456"/>
              <a:gd name="connsiteY0" fmla="*/ 1694 h 23227"/>
              <a:gd name="connsiteX1" fmla="*/ 1710 w 21456"/>
              <a:gd name="connsiteY1" fmla="*/ 1627 h 23227"/>
              <a:gd name="connsiteX2" fmla="*/ 20694 w 21456"/>
              <a:gd name="connsiteY2" fmla="*/ 12925 h 23227"/>
              <a:gd name="connsiteX0" fmla="*/ 1710 w 21456"/>
              <a:gd name="connsiteY0" fmla="*/ 23227 h 23227"/>
              <a:gd name="connsiteX1" fmla="*/ 2 w 21456"/>
              <a:gd name="connsiteY1" fmla="*/ 1694 h 23227"/>
              <a:gd name="connsiteX2" fmla="*/ 1710 w 21456"/>
              <a:gd name="connsiteY2" fmla="*/ 1627 h 23227"/>
              <a:gd name="connsiteX3" fmla="*/ 10990 w 21456"/>
              <a:gd name="connsiteY3" fmla="*/ 3674 h 23227"/>
              <a:gd name="connsiteX4" fmla="*/ 20694 w 21456"/>
              <a:gd name="connsiteY4" fmla="*/ 12925 h 23227"/>
              <a:gd name="connsiteX5" fmla="*/ 20136 w 21456"/>
              <a:gd name="connsiteY5" fmla="*/ 17152 h 23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456" h="23227" fill="none" extrusionOk="0">
                <a:moveTo>
                  <a:pt x="2" y="1694"/>
                </a:moveTo>
                <a:cubicBezTo>
                  <a:pt x="570" y="1649"/>
                  <a:pt x="1140" y="1626"/>
                  <a:pt x="1710" y="1627"/>
                </a:cubicBezTo>
                <a:cubicBezTo>
                  <a:pt x="9631" y="1627"/>
                  <a:pt x="16916" y="5962"/>
                  <a:pt x="20694" y="12925"/>
                </a:cubicBezTo>
              </a:path>
              <a:path w="21456" h="23227" stroke="0" extrusionOk="0">
                <a:moveTo>
                  <a:pt x="1710" y="23227"/>
                </a:moveTo>
                <a:cubicBezTo>
                  <a:pt x="1354" y="18741"/>
                  <a:pt x="2" y="5294"/>
                  <a:pt x="2" y="1694"/>
                </a:cubicBezTo>
                <a:cubicBezTo>
                  <a:pt x="2" y="-1906"/>
                  <a:pt x="-121" y="1297"/>
                  <a:pt x="1710" y="1627"/>
                </a:cubicBezTo>
                <a:cubicBezTo>
                  <a:pt x="3541" y="1957"/>
                  <a:pt x="7826" y="1791"/>
                  <a:pt x="10990" y="3674"/>
                </a:cubicBezTo>
                <a:cubicBezTo>
                  <a:pt x="14154" y="5557"/>
                  <a:pt x="19170" y="10679"/>
                  <a:pt x="20694" y="12925"/>
                </a:cubicBezTo>
                <a:cubicBezTo>
                  <a:pt x="22218" y="15171"/>
                  <a:pt x="21152" y="15609"/>
                  <a:pt x="20136" y="17152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en-GB"/>
          </a:p>
        </p:txBody>
      </p:sp>
      <p:sp>
        <p:nvSpPr>
          <p:cNvPr id="92163" name="Line 3"/>
          <p:cNvSpPr>
            <a:spLocks noChangeShapeType="1"/>
          </p:cNvSpPr>
          <p:nvPr/>
        </p:nvSpPr>
        <p:spPr bwMode="auto">
          <a:xfrm>
            <a:off x="1116013" y="5876925"/>
            <a:ext cx="647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164" name="Line 4"/>
          <p:cNvSpPr>
            <a:spLocks noChangeShapeType="1"/>
          </p:cNvSpPr>
          <p:nvPr/>
        </p:nvSpPr>
        <p:spPr bwMode="auto">
          <a:xfrm flipV="1">
            <a:off x="1143000" y="1412776"/>
            <a:ext cx="0" cy="44546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467544" y="692696"/>
            <a:ext cx="42484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TOTAL PERSONAL UTILITY</a:t>
            </a:r>
          </a:p>
          <a:p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for an imagined milk consumer </a:t>
            </a:r>
            <a:endParaRPr lang="en-GB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868626" y="5883299"/>
            <a:ext cx="3241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GB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4889789" y="5894849"/>
            <a:ext cx="5603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MILK CONSUMED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68" name="Line 8"/>
          <p:cNvSpPr>
            <a:spLocks noChangeShapeType="1"/>
          </p:cNvSpPr>
          <p:nvPr/>
        </p:nvSpPr>
        <p:spPr bwMode="auto">
          <a:xfrm>
            <a:off x="1691680" y="4293096"/>
            <a:ext cx="0" cy="16080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169" name="Line 9"/>
          <p:cNvSpPr>
            <a:spLocks noChangeShapeType="1"/>
          </p:cNvSpPr>
          <p:nvPr/>
        </p:nvSpPr>
        <p:spPr bwMode="auto">
          <a:xfrm flipH="1" flipV="1">
            <a:off x="1143000" y="4238552"/>
            <a:ext cx="54868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172" name="Text Box 12"/>
          <p:cNvSpPr txBox="1">
            <a:spLocks noChangeArrowheads="1"/>
          </p:cNvSpPr>
          <p:nvPr/>
        </p:nvSpPr>
        <p:spPr bwMode="auto">
          <a:xfrm>
            <a:off x="115724" y="4631146"/>
            <a:ext cx="169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MU1</a:t>
            </a:r>
            <a:endParaRPr lang="en-GB" altLang="en-US" sz="1800" baseline="7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73" name="Text Box 13"/>
          <p:cNvSpPr txBox="1">
            <a:spLocks noChangeArrowheads="1"/>
          </p:cNvSpPr>
          <p:nvPr/>
        </p:nvSpPr>
        <p:spPr bwMode="auto">
          <a:xfrm>
            <a:off x="1097359" y="6085225"/>
            <a:ext cx="136250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GB" altLang="en-US" b="1" dirty="0" smtClean="0"/>
              <a:t>+ 1</a:t>
            </a:r>
            <a:endParaRPr lang="en-GB" altLang="en-US" b="1" dirty="0"/>
          </a:p>
        </p:txBody>
      </p:sp>
      <p:sp>
        <p:nvSpPr>
          <p:cNvPr id="92174" name="Line 14"/>
          <p:cNvSpPr>
            <a:spLocks noChangeShapeType="1"/>
          </p:cNvSpPr>
          <p:nvPr/>
        </p:nvSpPr>
        <p:spPr bwMode="auto">
          <a:xfrm>
            <a:off x="3347864" y="2636912"/>
            <a:ext cx="0" cy="3240014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175" name="Line 15"/>
          <p:cNvSpPr>
            <a:spLocks noChangeShapeType="1"/>
          </p:cNvSpPr>
          <p:nvPr/>
        </p:nvSpPr>
        <p:spPr bwMode="auto">
          <a:xfrm flipH="1">
            <a:off x="2837031" y="3014415"/>
            <a:ext cx="2325" cy="287997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176" name="Text Box 16"/>
          <p:cNvSpPr txBox="1">
            <a:spLocks noChangeArrowheads="1"/>
          </p:cNvSpPr>
          <p:nvPr/>
        </p:nvSpPr>
        <p:spPr bwMode="auto">
          <a:xfrm>
            <a:off x="2759385" y="6076981"/>
            <a:ext cx="649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GB" altLang="en-US" b="1" dirty="0" smtClean="0"/>
              <a:t>+ 1</a:t>
            </a:r>
            <a:endParaRPr lang="en-GB" altLang="en-US" b="1" dirty="0"/>
          </a:p>
        </p:txBody>
      </p:sp>
      <p:sp>
        <p:nvSpPr>
          <p:cNvPr id="92177" name="Line 17"/>
          <p:cNvSpPr>
            <a:spLocks noChangeShapeType="1"/>
          </p:cNvSpPr>
          <p:nvPr/>
        </p:nvSpPr>
        <p:spPr bwMode="auto">
          <a:xfrm flipH="1">
            <a:off x="1143000" y="2636912"/>
            <a:ext cx="2204864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178" name="Line 18"/>
          <p:cNvSpPr>
            <a:spLocks noChangeShapeType="1"/>
          </p:cNvSpPr>
          <p:nvPr/>
        </p:nvSpPr>
        <p:spPr bwMode="auto">
          <a:xfrm flipH="1">
            <a:off x="1124878" y="3008424"/>
            <a:ext cx="2222986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179" name="Text Box 19"/>
          <p:cNvSpPr txBox="1">
            <a:spLocks noChangeArrowheads="1"/>
          </p:cNvSpPr>
          <p:nvPr/>
        </p:nvSpPr>
        <p:spPr bwMode="auto">
          <a:xfrm>
            <a:off x="107504" y="2636912"/>
            <a:ext cx="9272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MU2</a:t>
            </a:r>
            <a:endParaRPr lang="en-GB" altLang="en-US" sz="1800" baseline="7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88" name="Text Box 28"/>
          <p:cNvSpPr txBox="1">
            <a:spLocks noChangeArrowheads="1"/>
          </p:cNvSpPr>
          <p:nvPr/>
        </p:nvSpPr>
        <p:spPr bwMode="auto">
          <a:xfrm>
            <a:off x="1547813" y="5876925"/>
            <a:ext cx="215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GB" altLang="en-US" sz="1400" b="1" dirty="0" smtClean="0"/>
              <a:t>1</a:t>
            </a:r>
            <a:endParaRPr lang="en-GB" altLang="en-US" sz="1400" b="1" dirty="0"/>
          </a:p>
        </p:txBody>
      </p:sp>
      <p:sp>
        <p:nvSpPr>
          <p:cNvPr id="92190" name="Text Box 30"/>
          <p:cNvSpPr txBox="1">
            <a:spLocks noChangeArrowheads="1"/>
          </p:cNvSpPr>
          <p:nvPr/>
        </p:nvSpPr>
        <p:spPr bwMode="auto">
          <a:xfrm>
            <a:off x="2579822" y="5884787"/>
            <a:ext cx="273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GB" altLang="en-US" sz="1400" b="1" dirty="0" smtClean="0"/>
              <a:t>3</a:t>
            </a:r>
            <a:endParaRPr lang="en-GB" altLang="en-US" sz="1400" b="1" dirty="0"/>
          </a:p>
        </p:txBody>
      </p:sp>
      <p:sp>
        <p:nvSpPr>
          <p:cNvPr id="92191" name="Text Box 31"/>
          <p:cNvSpPr txBox="1">
            <a:spLocks noChangeArrowheads="1"/>
          </p:cNvSpPr>
          <p:nvPr/>
        </p:nvSpPr>
        <p:spPr bwMode="auto">
          <a:xfrm>
            <a:off x="3220268" y="5883787"/>
            <a:ext cx="5762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GB" altLang="en-US" sz="1400" b="1" dirty="0" smtClean="0"/>
              <a:t> 4</a:t>
            </a:r>
            <a:endParaRPr lang="en-GB" altLang="en-US" sz="1400" b="1" dirty="0"/>
          </a:p>
        </p:txBody>
      </p:sp>
      <p:sp>
        <p:nvSpPr>
          <p:cNvPr id="92196" name="Line 36"/>
          <p:cNvSpPr>
            <a:spLocks noChangeShapeType="1"/>
          </p:cNvSpPr>
          <p:nvPr/>
        </p:nvSpPr>
        <p:spPr bwMode="auto">
          <a:xfrm flipH="1">
            <a:off x="1053589" y="2636912"/>
            <a:ext cx="769" cy="371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197" name="Line 37"/>
          <p:cNvSpPr>
            <a:spLocks noChangeShapeType="1"/>
          </p:cNvSpPr>
          <p:nvPr/>
        </p:nvSpPr>
        <p:spPr bwMode="auto">
          <a:xfrm>
            <a:off x="1053589" y="4238552"/>
            <a:ext cx="0" cy="15986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198" name="Line 38"/>
          <p:cNvSpPr>
            <a:spLocks noChangeShapeType="1"/>
          </p:cNvSpPr>
          <p:nvPr/>
        </p:nvSpPr>
        <p:spPr bwMode="auto">
          <a:xfrm>
            <a:off x="1143000" y="6037187"/>
            <a:ext cx="489346" cy="129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" name="Line 38"/>
          <p:cNvSpPr>
            <a:spLocks noChangeShapeType="1"/>
          </p:cNvSpPr>
          <p:nvPr/>
        </p:nvSpPr>
        <p:spPr bwMode="auto">
          <a:xfrm>
            <a:off x="2839356" y="6022575"/>
            <a:ext cx="489346" cy="129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38" name="Grafik 21" descr="NEAT_logo_4c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2475" y="192088"/>
            <a:ext cx="1468438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rc 3"/>
          <p:cNvSpPr/>
          <p:nvPr/>
        </p:nvSpPr>
        <p:spPr>
          <a:xfrm rot="21179893">
            <a:off x="5277411" y="1694341"/>
            <a:ext cx="1545996" cy="482595"/>
          </a:xfrm>
          <a:prstGeom prst="arc">
            <a:avLst>
              <a:gd name="adj1" fmla="val 13134329"/>
              <a:gd name="adj2" fmla="val 21084607"/>
            </a:avLst>
          </a:prstGeom>
          <a:noFill/>
          <a:ln w="34925">
            <a:solidFill>
              <a:srgbClr val="FF0000"/>
            </a:solidFill>
            <a:headEnd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6050409" y="6534181"/>
            <a:ext cx="113222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621518" y="1412776"/>
            <a:ext cx="0" cy="85659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375597" y="2690336"/>
            <a:ext cx="323184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/>
              <a:t>VERY IMPORTANT NOTE! </a:t>
            </a:r>
          </a:p>
          <a:p>
            <a:pPr algn="ctr"/>
            <a:r>
              <a:rPr lang="en-GB" i="1" dirty="0" smtClean="0"/>
              <a:t>Different</a:t>
            </a:r>
            <a:r>
              <a:rPr lang="en-GB" dirty="0" smtClean="0"/>
              <a:t> individual people have </a:t>
            </a:r>
          </a:p>
          <a:p>
            <a:pPr algn="ctr"/>
            <a:r>
              <a:rPr lang="en-GB" i="1" dirty="0" smtClean="0"/>
              <a:t>different</a:t>
            </a:r>
            <a:r>
              <a:rPr lang="en-GB" dirty="0" smtClean="0"/>
              <a:t> utility functions </a:t>
            </a:r>
          </a:p>
          <a:p>
            <a:pPr algn="ctr"/>
            <a:r>
              <a:rPr lang="en-GB" dirty="0" smtClean="0"/>
              <a:t>both for </a:t>
            </a:r>
          </a:p>
          <a:p>
            <a:pPr algn="ctr"/>
            <a:r>
              <a:rPr lang="en-GB" dirty="0" smtClean="0"/>
              <a:t>the same and different things  </a:t>
            </a:r>
            <a:endParaRPr lang="en-GB" dirty="0"/>
          </a:p>
        </p:txBody>
      </p:sp>
      <p:sp>
        <p:nvSpPr>
          <p:cNvPr id="31" name="Rectangle 30"/>
          <p:cNvSpPr/>
          <p:nvPr/>
        </p:nvSpPr>
        <p:spPr>
          <a:xfrm>
            <a:off x="4321859" y="4299241"/>
            <a:ext cx="345710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ARGINAL </a:t>
            </a:r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TILITY </a:t>
            </a:r>
          </a:p>
          <a:p>
            <a:pPr algn="ctr"/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is the </a:t>
            </a:r>
            <a:r>
              <a:rPr lang="en-GB" altLang="en-US" u="sng" dirty="0">
                <a:latin typeface="Arial" panose="020B0604020202020204" pitchFamily="34" charset="0"/>
                <a:cs typeface="Arial" panose="020B0604020202020204" pitchFamily="34" charset="0"/>
              </a:rPr>
              <a:t>gradient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the Total Utility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curve </a:t>
            </a:r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U = f(C)</a:t>
            </a:r>
            <a:endParaRPr lang="en-GB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76148" y="1607745"/>
            <a:ext cx="870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U=f(C)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289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Arc 2"/>
          <p:cNvSpPr>
            <a:spLocks/>
          </p:cNvSpPr>
          <p:nvPr/>
        </p:nvSpPr>
        <p:spPr bwMode="auto">
          <a:xfrm rot="-4760145">
            <a:off x="2328216" y="121716"/>
            <a:ext cx="5130405" cy="7753015"/>
          </a:xfrm>
          <a:custGeom>
            <a:avLst/>
            <a:gdLst>
              <a:gd name="T0" fmla="*/ 0 w 20692"/>
              <a:gd name="T1" fmla="*/ 2147483647 h 21600"/>
              <a:gd name="T2" fmla="*/ 2147483647 w 20692"/>
              <a:gd name="T3" fmla="*/ 2147483647 h 21600"/>
              <a:gd name="T4" fmla="*/ 2147483647 w 20692"/>
              <a:gd name="T5" fmla="*/ 2147483647 h 21600"/>
              <a:gd name="T6" fmla="*/ 0 60000 65536"/>
              <a:gd name="T7" fmla="*/ 0 60000 65536"/>
              <a:gd name="T8" fmla="*/ 0 60000 65536"/>
              <a:gd name="T9" fmla="*/ 0 w 20692"/>
              <a:gd name="T10" fmla="*/ 0 h 21600"/>
              <a:gd name="T11" fmla="*/ 20692 w 20692"/>
              <a:gd name="T12" fmla="*/ 21600 h 21600"/>
              <a:gd name="connsiteX0" fmla="*/ 0 w 20886"/>
              <a:gd name="connsiteY0" fmla="*/ 206 h 21739"/>
              <a:gd name="connsiteX1" fmla="*/ 1708 w 20886"/>
              <a:gd name="connsiteY1" fmla="*/ 139 h 21739"/>
              <a:gd name="connsiteX2" fmla="*/ 20692 w 20886"/>
              <a:gd name="connsiteY2" fmla="*/ 11437 h 21739"/>
              <a:gd name="connsiteX0" fmla="*/ 0 w 20886"/>
              <a:gd name="connsiteY0" fmla="*/ 206 h 21739"/>
              <a:gd name="connsiteX1" fmla="*/ 1708 w 20886"/>
              <a:gd name="connsiteY1" fmla="*/ 139 h 21739"/>
              <a:gd name="connsiteX2" fmla="*/ 10988 w 20886"/>
              <a:gd name="connsiteY2" fmla="*/ 2186 h 21739"/>
              <a:gd name="connsiteX3" fmla="*/ 20692 w 20886"/>
              <a:gd name="connsiteY3" fmla="*/ 11437 h 21739"/>
              <a:gd name="connsiteX4" fmla="*/ 1708 w 20886"/>
              <a:gd name="connsiteY4" fmla="*/ 21739 h 21739"/>
              <a:gd name="connsiteX5" fmla="*/ 0 w 20886"/>
              <a:gd name="connsiteY5" fmla="*/ 206 h 21739"/>
              <a:gd name="connsiteX0" fmla="*/ 199 w 22376"/>
              <a:gd name="connsiteY0" fmla="*/ 206 h 22028"/>
              <a:gd name="connsiteX1" fmla="*/ 1907 w 22376"/>
              <a:gd name="connsiteY1" fmla="*/ 139 h 22028"/>
              <a:gd name="connsiteX2" fmla="*/ 20891 w 22376"/>
              <a:gd name="connsiteY2" fmla="*/ 11437 h 22028"/>
              <a:gd name="connsiteX0" fmla="*/ 199 w 22376"/>
              <a:gd name="connsiteY0" fmla="*/ 206 h 22028"/>
              <a:gd name="connsiteX1" fmla="*/ 1907 w 22376"/>
              <a:gd name="connsiteY1" fmla="*/ 139 h 22028"/>
              <a:gd name="connsiteX2" fmla="*/ 11187 w 22376"/>
              <a:gd name="connsiteY2" fmla="*/ 2186 h 22028"/>
              <a:gd name="connsiteX3" fmla="*/ 20891 w 22376"/>
              <a:gd name="connsiteY3" fmla="*/ 11437 h 22028"/>
              <a:gd name="connsiteX4" fmla="*/ 20335 w 22376"/>
              <a:gd name="connsiteY4" fmla="*/ 12552 h 22028"/>
              <a:gd name="connsiteX5" fmla="*/ 1907 w 22376"/>
              <a:gd name="connsiteY5" fmla="*/ 21739 h 22028"/>
              <a:gd name="connsiteX6" fmla="*/ 199 w 22376"/>
              <a:gd name="connsiteY6" fmla="*/ 206 h 22028"/>
              <a:gd name="connsiteX0" fmla="*/ 194 w 22325"/>
              <a:gd name="connsiteY0" fmla="*/ 206 h 22051"/>
              <a:gd name="connsiteX1" fmla="*/ 1902 w 22325"/>
              <a:gd name="connsiteY1" fmla="*/ 139 h 22051"/>
              <a:gd name="connsiteX2" fmla="*/ 20886 w 22325"/>
              <a:gd name="connsiteY2" fmla="*/ 11437 h 22051"/>
              <a:gd name="connsiteX0" fmla="*/ 194 w 22325"/>
              <a:gd name="connsiteY0" fmla="*/ 206 h 22051"/>
              <a:gd name="connsiteX1" fmla="*/ 1902 w 22325"/>
              <a:gd name="connsiteY1" fmla="*/ 139 h 22051"/>
              <a:gd name="connsiteX2" fmla="*/ 11182 w 22325"/>
              <a:gd name="connsiteY2" fmla="*/ 2186 h 22051"/>
              <a:gd name="connsiteX3" fmla="*/ 20886 w 22325"/>
              <a:gd name="connsiteY3" fmla="*/ 11437 h 22051"/>
              <a:gd name="connsiteX4" fmla="*/ 20252 w 22325"/>
              <a:gd name="connsiteY4" fmla="*/ 12892 h 22051"/>
              <a:gd name="connsiteX5" fmla="*/ 1902 w 22325"/>
              <a:gd name="connsiteY5" fmla="*/ 21739 h 22051"/>
              <a:gd name="connsiteX6" fmla="*/ 194 w 22325"/>
              <a:gd name="connsiteY6" fmla="*/ 206 h 22051"/>
              <a:gd name="connsiteX0" fmla="*/ 194 w 22382"/>
              <a:gd name="connsiteY0" fmla="*/ 206 h 21739"/>
              <a:gd name="connsiteX1" fmla="*/ 1902 w 22382"/>
              <a:gd name="connsiteY1" fmla="*/ 139 h 21739"/>
              <a:gd name="connsiteX2" fmla="*/ 20886 w 22382"/>
              <a:gd name="connsiteY2" fmla="*/ 11437 h 21739"/>
              <a:gd name="connsiteX0" fmla="*/ 1902 w 22382"/>
              <a:gd name="connsiteY0" fmla="*/ 21739 h 21739"/>
              <a:gd name="connsiteX1" fmla="*/ 194 w 22382"/>
              <a:gd name="connsiteY1" fmla="*/ 206 h 21739"/>
              <a:gd name="connsiteX2" fmla="*/ 1902 w 22382"/>
              <a:gd name="connsiteY2" fmla="*/ 139 h 21739"/>
              <a:gd name="connsiteX3" fmla="*/ 11182 w 22382"/>
              <a:gd name="connsiteY3" fmla="*/ 2186 h 21739"/>
              <a:gd name="connsiteX4" fmla="*/ 20886 w 22382"/>
              <a:gd name="connsiteY4" fmla="*/ 11437 h 21739"/>
              <a:gd name="connsiteX5" fmla="*/ 20634 w 22382"/>
              <a:gd name="connsiteY5" fmla="*/ 13166 h 21739"/>
              <a:gd name="connsiteX0" fmla="*/ 194 w 21964"/>
              <a:gd name="connsiteY0" fmla="*/ 206 h 21739"/>
              <a:gd name="connsiteX1" fmla="*/ 1902 w 21964"/>
              <a:gd name="connsiteY1" fmla="*/ 139 h 21739"/>
              <a:gd name="connsiteX2" fmla="*/ 20886 w 21964"/>
              <a:gd name="connsiteY2" fmla="*/ 11437 h 21739"/>
              <a:gd name="connsiteX0" fmla="*/ 1902 w 21964"/>
              <a:gd name="connsiteY0" fmla="*/ 21739 h 21739"/>
              <a:gd name="connsiteX1" fmla="*/ 194 w 21964"/>
              <a:gd name="connsiteY1" fmla="*/ 206 h 21739"/>
              <a:gd name="connsiteX2" fmla="*/ 1902 w 21964"/>
              <a:gd name="connsiteY2" fmla="*/ 139 h 21739"/>
              <a:gd name="connsiteX3" fmla="*/ 11182 w 21964"/>
              <a:gd name="connsiteY3" fmla="*/ 2186 h 21739"/>
              <a:gd name="connsiteX4" fmla="*/ 20032 w 21964"/>
              <a:gd name="connsiteY4" fmla="*/ 10464 h 21739"/>
              <a:gd name="connsiteX5" fmla="*/ 20886 w 21964"/>
              <a:gd name="connsiteY5" fmla="*/ 11437 h 21739"/>
              <a:gd name="connsiteX6" fmla="*/ 20634 w 21964"/>
              <a:gd name="connsiteY6" fmla="*/ 13166 h 21739"/>
              <a:gd name="connsiteX0" fmla="*/ 194 w 21964"/>
              <a:gd name="connsiteY0" fmla="*/ 206 h 21739"/>
              <a:gd name="connsiteX1" fmla="*/ 1902 w 21964"/>
              <a:gd name="connsiteY1" fmla="*/ 139 h 21739"/>
              <a:gd name="connsiteX2" fmla="*/ 20886 w 21964"/>
              <a:gd name="connsiteY2" fmla="*/ 11437 h 21739"/>
              <a:gd name="connsiteX0" fmla="*/ 1902 w 21964"/>
              <a:gd name="connsiteY0" fmla="*/ 21739 h 21739"/>
              <a:gd name="connsiteX1" fmla="*/ 194 w 21964"/>
              <a:gd name="connsiteY1" fmla="*/ 206 h 21739"/>
              <a:gd name="connsiteX2" fmla="*/ 1902 w 21964"/>
              <a:gd name="connsiteY2" fmla="*/ 139 h 21739"/>
              <a:gd name="connsiteX3" fmla="*/ 11182 w 21964"/>
              <a:gd name="connsiteY3" fmla="*/ 2186 h 21739"/>
              <a:gd name="connsiteX4" fmla="*/ 20886 w 21964"/>
              <a:gd name="connsiteY4" fmla="*/ 11437 h 21739"/>
              <a:gd name="connsiteX5" fmla="*/ 20634 w 21964"/>
              <a:gd name="connsiteY5" fmla="*/ 13166 h 21739"/>
              <a:gd name="connsiteX0" fmla="*/ 277 w 22047"/>
              <a:gd name="connsiteY0" fmla="*/ 206 h 21739"/>
              <a:gd name="connsiteX1" fmla="*/ 1985 w 22047"/>
              <a:gd name="connsiteY1" fmla="*/ 139 h 21739"/>
              <a:gd name="connsiteX2" fmla="*/ 20969 w 22047"/>
              <a:gd name="connsiteY2" fmla="*/ 11437 h 21739"/>
              <a:gd name="connsiteX0" fmla="*/ 1985 w 22047"/>
              <a:gd name="connsiteY0" fmla="*/ 21739 h 21739"/>
              <a:gd name="connsiteX1" fmla="*/ 173 w 22047"/>
              <a:gd name="connsiteY1" fmla="*/ 8778 h 21739"/>
              <a:gd name="connsiteX2" fmla="*/ 277 w 22047"/>
              <a:gd name="connsiteY2" fmla="*/ 206 h 21739"/>
              <a:gd name="connsiteX3" fmla="*/ 1985 w 22047"/>
              <a:gd name="connsiteY3" fmla="*/ 139 h 21739"/>
              <a:gd name="connsiteX4" fmla="*/ 11265 w 22047"/>
              <a:gd name="connsiteY4" fmla="*/ 2186 h 21739"/>
              <a:gd name="connsiteX5" fmla="*/ 20969 w 22047"/>
              <a:gd name="connsiteY5" fmla="*/ 11437 h 21739"/>
              <a:gd name="connsiteX6" fmla="*/ 20717 w 22047"/>
              <a:gd name="connsiteY6" fmla="*/ 13166 h 21739"/>
              <a:gd name="connsiteX0" fmla="*/ 2 w 21772"/>
              <a:gd name="connsiteY0" fmla="*/ 1694 h 23227"/>
              <a:gd name="connsiteX1" fmla="*/ 1710 w 21772"/>
              <a:gd name="connsiteY1" fmla="*/ 1627 h 23227"/>
              <a:gd name="connsiteX2" fmla="*/ 20694 w 21772"/>
              <a:gd name="connsiteY2" fmla="*/ 12925 h 23227"/>
              <a:gd name="connsiteX0" fmla="*/ 1710 w 21772"/>
              <a:gd name="connsiteY0" fmla="*/ 23227 h 23227"/>
              <a:gd name="connsiteX1" fmla="*/ 2 w 21772"/>
              <a:gd name="connsiteY1" fmla="*/ 1694 h 23227"/>
              <a:gd name="connsiteX2" fmla="*/ 1710 w 21772"/>
              <a:gd name="connsiteY2" fmla="*/ 1627 h 23227"/>
              <a:gd name="connsiteX3" fmla="*/ 10990 w 21772"/>
              <a:gd name="connsiteY3" fmla="*/ 3674 h 23227"/>
              <a:gd name="connsiteX4" fmla="*/ 20694 w 21772"/>
              <a:gd name="connsiteY4" fmla="*/ 12925 h 23227"/>
              <a:gd name="connsiteX5" fmla="*/ 20442 w 21772"/>
              <a:gd name="connsiteY5" fmla="*/ 14654 h 23227"/>
              <a:gd name="connsiteX0" fmla="*/ 2 w 21772"/>
              <a:gd name="connsiteY0" fmla="*/ 1694 h 23227"/>
              <a:gd name="connsiteX1" fmla="*/ 1710 w 21772"/>
              <a:gd name="connsiteY1" fmla="*/ 1627 h 23227"/>
              <a:gd name="connsiteX2" fmla="*/ 20694 w 21772"/>
              <a:gd name="connsiteY2" fmla="*/ 12925 h 23227"/>
              <a:gd name="connsiteX0" fmla="*/ 1710 w 21772"/>
              <a:gd name="connsiteY0" fmla="*/ 23227 h 23227"/>
              <a:gd name="connsiteX1" fmla="*/ 2 w 21772"/>
              <a:gd name="connsiteY1" fmla="*/ 1694 h 23227"/>
              <a:gd name="connsiteX2" fmla="*/ 1710 w 21772"/>
              <a:gd name="connsiteY2" fmla="*/ 1627 h 23227"/>
              <a:gd name="connsiteX3" fmla="*/ 10990 w 21772"/>
              <a:gd name="connsiteY3" fmla="*/ 3674 h 23227"/>
              <a:gd name="connsiteX4" fmla="*/ 20694 w 21772"/>
              <a:gd name="connsiteY4" fmla="*/ 12925 h 23227"/>
              <a:gd name="connsiteX5" fmla="*/ 20442 w 21772"/>
              <a:gd name="connsiteY5" fmla="*/ 14654 h 23227"/>
              <a:gd name="connsiteX0" fmla="*/ 2 w 21772"/>
              <a:gd name="connsiteY0" fmla="*/ 1694 h 23227"/>
              <a:gd name="connsiteX1" fmla="*/ 1710 w 21772"/>
              <a:gd name="connsiteY1" fmla="*/ 1627 h 23227"/>
              <a:gd name="connsiteX2" fmla="*/ 20694 w 21772"/>
              <a:gd name="connsiteY2" fmla="*/ 12925 h 23227"/>
              <a:gd name="connsiteX0" fmla="*/ 1710 w 21772"/>
              <a:gd name="connsiteY0" fmla="*/ 23227 h 23227"/>
              <a:gd name="connsiteX1" fmla="*/ 2 w 21772"/>
              <a:gd name="connsiteY1" fmla="*/ 1694 h 23227"/>
              <a:gd name="connsiteX2" fmla="*/ 1710 w 21772"/>
              <a:gd name="connsiteY2" fmla="*/ 1627 h 23227"/>
              <a:gd name="connsiteX3" fmla="*/ 10990 w 21772"/>
              <a:gd name="connsiteY3" fmla="*/ 3674 h 23227"/>
              <a:gd name="connsiteX4" fmla="*/ 20694 w 21772"/>
              <a:gd name="connsiteY4" fmla="*/ 12925 h 23227"/>
              <a:gd name="connsiteX5" fmla="*/ 20442 w 21772"/>
              <a:gd name="connsiteY5" fmla="*/ 14654 h 23227"/>
              <a:gd name="connsiteX0" fmla="*/ 2 w 21275"/>
              <a:gd name="connsiteY0" fmla="*/ 1694 h 23227"/>
              <a:gd name="connsiteX1" fmla="*/ 1710 w 21275"/>
              <a:gd name="connsiteY1" fmla="*/ 1627 h 23227"/>
              <a:gd name="connsiteX2" fmla="*/ 20694 w 21275"/>
              <a:gd name="connsiteY2" fmla="*/ 12925 h 23227"/>
              <a:gd name="connsiteX0" fmla="*/ 1710 w 21275"/>
              <a:gd name="connsiteY0" fmla="*/ 23227 h 23227"/>
              <a:gd name="connsiteX1" fmla="*/ 2 w 21275"/>
              <a:gd name="connsiteY1" fmla="*/ 1694 h 23227"/>
              <a:gd name="connsiteX2" fmla="*/ 1710 w 21275"/>
              <a:gd name="connsiteY2" fmla="*/ 1627 h 23227"/>
              <a:gd name="connsiteX3" fmla="*/ 10990 w 21275"/>
              <a:gd name="connsiteY3" fmla="*/ 3674 h 23227"/>
              <a:gd name="connsiteX4" fmla="*/ 20694 w 21275"/>
              <a:gd name="connsiteY4" fmla="*/ 12925 h 23227"/>
              <a:gd name="connsiteX5" fmla="*/ 18419 w 21275"/>
              <a:gd name="connsiteY5" fmla="*/ 17624 h 23227"/>
              <a:gd name="connsiteX0" fmla="*/ 2 w 21977"/>
              <a:gd name="connsiteY0" fmla="*/ 1694 h 23227"/>
              <a:gd name="connsiteX1" fmla="*/ 1710 w 21977"/>
              <a:gd name="connsiteY1" fmla="*/ 1627 h 23227"/>
              <a:gd name="connsiteX2" fmla="*/ 20694 w 21977"/>
              <a:gd name="connsiteY2" fmla="*/ 12925 h 23227"/>
              <a:gd name="connsiteX0" fmla="*/ 1710 w 21977"/>
              <a:gd name="connsiteY0" fmla="*/ 23227 h 23227"/>
              <a:gd name="connsiteX1" fmla="*/ 2 w 21977"/>
              <a:gd name="connsiteY1" fmla="*/ 1694 h 23227"/>
              <a:gd name="connsiteX2" fmla="*/ 1710 w 21977"/>
              <a:gd name="connsiteY2" fmla="*/ 1627 h 23227"/>
              <a:gd name="connsiteX3" fmla="*/ 10990 w 21977"/>
              <a:gd name="connsiteY3" fmla="*/ 3674 h 23227"/>
              <a:gd name="connsiteX4" fmla="*/ 20694 w 21977"/>
              <a:gd name="connsiteY4" fmla="*/ 12925 h 23227"/>
              <a:gd name="connsiteX5" fmla="*/ 20042 w 21977"/>
              <a:gd name="connsiteY5" fmla="*/ 16955 h 23227"/>
              <a:gd name="connsiteX0" fmla="*/ 2 w 21309"/>
              <a:gd name="connsiteY0" fmla="*/ 1694 h 23227"/>
              <a:gd name="connsiteX1" fmla="*/ 1710 w 21309"/>
              <a:gd name="connsiteY1" fmla="*/ 1627 h 23227"/>
              <a:gd name="connsiteX2" fmla="*/ 20694 w 21309"/>
              <a:gd name="connsiteY2" fmla="*/ 12925 h 23227"/>
              <a:gd name="connsiteX0" fmla="*/ 1710 w 21309"/>
              <a:gd name="connsiteY0" fmla="*/ 23227 h 23227"/>
              <a:gd name="connsiteX1" fmla="*/ 2 w 21309"/>
              <a:gd name="connsiteY1" fmla="*/ 1694 h 23227"/>
              <a:gd name="connsiteX2" fmla="*/ 1710 w 21309"/>
              <a:gd name="connsiteY2" fmla="*/ 1627 h 23227"/>
              <a:gd name="connsiteX3" fmla="*/ 10990 w 21309"/>
              <a:gd name="connsiteY3" fmla="*/ 3674 h 23227"/>
              <a:gd name="connsiteX4" fmla="*/ 20694 w 21309"/>
              <a:gd name="connsiteY4" fmla="*/ 12925 h 23227"/>
              <a:gd name="connsiteX5" fmla="*/ 20042 w 21309"/>
              <a:gd name="connsiteY5" fmla="*/ 16955 h 23227"/>
              <a:gd name="connsiteX0" fmla="*/ 2 w 21352"/>
              <a:gd name="connsiteY0" fmla="*/ 1694 h 23227"/>
              <a:gd name="connsiteX1" fmla="*/ 1710 w 21352"/>
              <a:gd name="connsiteY1" fmla="*/ 1627 h 23227"/>
              <a:gd name="connsiteX2" fmla="*/ 20694 w 21352"/>
              <a:gd name="connsiteY2" fmla="*/ 12925 h 23227"/>
              <a:gd name="connsiteX0" fmla="*/ 1710 w 21352"/>
              <a:gd name="connsiteY0" fmla="*/ 23227 h 23227"/>
              <a:gd name="connsiteX1" fmla="*/ 2 w 21352"/>
              <a:gd name="connsiteY1" fmla="*/ 1694 h 23227"/>
              <a:gd name="connsiteX2" fmla="*/ 1710 w 21352"/>
              <a:gd name="connsiteY2" fmla="*/ 1627 h 23227"/>
              <a:gd name="connsiteX3" fmla="*/ 10990 w 21352"/>
              <a:gd name="connsiteY3" fmla="*/ 3674 h 23227"/>
              <a:gd name="connsiteX4" fmla="*/ 20694 w 21352"/>
              <a:gd name="connsiteY4" fmla="*/ 12925 h 23227"/>
              <a:gd name="connsiteX5" fmla="*/ 20042 w 21352"/>
              <a:gd name="connsiteY5" fmla="*/ 16955 h 23227"/>
              <a:gd name="connsiteX0" fmla="*/ 2 w 21360"/>
              <a:gd name="connsiteY0" fmla="*/ 1694 h 23227"/>
              <a:gd name="connsiteX1" fmla="*/ 1710 w 21360"/>
              <a:gd name="connsiteY1" fmla="*/ 1627 h 23227"/>
              <a:gd name="connsiteX2" fmla="*/ 20694 w 21360"/>
              <a:gd name="connsiteY2" fmla="*/ 12925 h 23227"/>
              <a:gd name="connsiteX0" fmla="*/ 1710 w 21360"/>
              <a:gd name="connsiteY0" fmla="*/ 23227 h 23227"/>
              <a:gd name="connsiteX1" fmla="*/ 2 w 21360"/>
              <a:gd name="connsiteY1" fmla="*/ 1694 h 23227"/>
              <a:gd name="connsiteX2" fmla="*/ 1710 w 21360"/>
              <a:gd name="connsiteY2" fmla="*/ 1627 h 23227"/>
              <a:gd name="connsiteX3" fmla="*/ 10990 w 21360"/>
              <a:gd name="connsiteY3" fmla="*/ 3674 h 23227"/>
              <a:gd name="connsiteX4" fmla="*/ 20694 w 21360"/>
              <a:gd name="connsiteY4" fmla="*/ 12925 h 23227"/>
              <a:gd name="connsiteX5" fmla="*/ 20068 w 21360"/>
              <a:gd name="connsiteY5" fmla="*/ 17371 h 23227"/>
              <a:gd name="connsiteX0" fmla="*/ 2 w 21431"/>
              <a:gd name="connsiteY0" fmla="*/ 1694 h 23227"/>
              <a:gd name="connsiteX1" fmla="*/ 1710 w 21431"/>
              <a:gd name="connsiteY1" fmla="*/ 1627 h 23227"/>
              <a:gd name="connsiteX2" fmla="*/ 20694 w 21431"/>
              <a:gd name="connsiteY2" fmla="*/ 12925 h 23227"/>
              <a:gd name="connsiteX0" fmla="*/ 1710 w 21431"/>
              <a:gd name="connsiteY0" fmla="*/ 23227 h 23227"/>
              <a:gd name="connsiteX1" fmla="*/ 2 w 21431"/>
              <a:gd name="connsiteY1" fmla="*/ 1694 h 23227"/>
              <a:gd name="connsiteX2" fmla="*/ 1710 w 21431"/>
              <a:gd name="connsiteY2" fmla="*/ 1627 h 23227"/>
              <a:gd name="connsiteX3" fmla="*/ 10990 w 21431"/>
              <a:gd name="connsiteY3" fmla="*/ 3674 h 23227"/>
              <a:gd name="connsiteX4" fmla="*/ 20694 w 21431"/>
              <a:gd name="connsiteY4" fmla="*/ 12925 h 23227"/>
              <a:gd name="connsiteX5" fmla="*/ 20068 w 21431"/>
              <a:gd name="connsiteY5" fmla="*/ 17371 h 23227"/>
              <a:gd name="connsiteX0" fmla="*/ 2 w 21456"/>
              <a:gd name="connsiteY0" fmla="*/ 1694 h 23227"/>
              <a:gd name="connsiteX1" fmla="*/ 1710 w 21456"/>
              <a:gd name="connsiteY1" fmla="*/ 1627 h 23227"/>
              <a:gd name="connsiteX2" fmla="*/ 20694 w 21456"/>
              <a:gd name="connsiteY2" fmla="*/ 12925 h 23227"/>
              <a:gd name="connsiteX0" fmla="*/ 1710 w 21456"/>
              <a:gd name="connsiteY0" fmla="*/ 23227 h 23227"/>
              <a:gd name="connsiteX1" fmla="*/ 2 w 21456"/>
              <a:gd name="connsiteY1" fmla="*/ 1694 h 23227"/>
              <a:gd name="connsiteX2" fmla="*/ 1710 w 21456"/>
              <a:gd name="connsiteY2" fmla="*/ 1627 h 23227"/>
              <a:gd name="connsiteX3" fmla="*/ 10990 w 21456"/>
              <a:gd name="connsiteY3" fmla="*/ 3674 h 23227"/>
              <a:gd name="connsiteX4" fmla="*/ 20694 w 21456"/>
              <a:gd name="connsiteY4" fmla="*/ 12925 h 23227"/>
              <a:gd name="connsiteX5" fmla="*/ 20136 w 21456"/>
              <a:gd name="connsiteY5" fmla="*/ 17152 h 23227"/>
              <a:gd name="connsiteX0" fmla="*/ 2 w 21456"/>
              <a:gd name="connsiteY0" fmla="*/ 1694 h 23227"/>
              <a:gd name="connsiteX1" fmla="*/ 1710 w 21456"/>
              <a:gd name="connsiteY1" fmla="*/ 1627 h 23227"/>
              <a:gd name="connsiteX2" fmla="*/ 20694 w 21456"/>
              <a:gd name="connsiteY2" fmla="*/ 12925 h 23227"/>
              <a:gd name="connsiteX0" fmla="*/ 1710 w 21456"/>
              <a:gd name="connsiteY0" fmla="*/ 23227 h 23227"/>
              <a:gd name="connsiteX1" fmla="*/ 2 w 21456"/>
              <a:gd name="connsiteY1" fmla="*/ 1694 h 23227"/>
              <a:gd name="connsiteX2" fmla="*/ 1710 w 21456"/>
              <a:gd name="connsiteY2" fmla="*/ 1627 h 23227"/>
              <a:gd name="connsiteX3" fmla="*/ 10990 w 21456"/>
              <a:gd name="connsiteY3" fmla="*/ 3674 h 23227"/>
              <a:gd name="connsiteX4" fmla="*/ 20694 w 21456"/>
              <a:gd name="connsiteY4" fmla="*/ 12925 h 23227"/>
              <a:gd name="connsiteX5" fmla="*/ 20136 w 21456"/>
              <a:gd name="connsiteY5" fmla="*/ 17152 h 23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456" h="23227" fill="none" extrusionOk="0">
                <a:moveTo>
                  <a:pt x="2" y="1694"/>
                </a:moveTo>
                <a:cubicBezTo>
                  <a:pt x="570" y="1649"/>
                  <a:pt x="1140" y="1626"/>
                  <a:pt x="1710" y="1627"/>
                </a:cubicBezTo>
                <a:cubicBezTo>
                  <a:pt x="9631" y="1627"/>
                  <a:pt x="16916" y="5962"/>
                  <a:pt x="20694" y="12925"/>
                </a:cubicBezTo>
              </a:path>
              <a:path w="21456" h="23227" stroke="0" extrusionOk="0">
                <a:moveTo>
                  <a:pt x="1710" y="23227"/>
                </a:moveTo>
                <a:cubicBezTo>
                  <a:pt x="1354" y="18741"/>
                  <a:pt x="2" y="5294"/>
                  <a:pt x="2" y="1694"/>
                </a:cubicBezTo>
                <a:cubicBezTo>
                  <a:pt x="2" y="-1906"/>
                  <a:pt x="-121" y="1297"/>
                  <a:pt x="1710" y="1627"/>
                </a:cubicBezTo>
                <a:cubicBezTo>
                  <a:pt x="3541" y="1957"/>
                  <a:pt x="7826" y="1791"/>
                  <a:pt x="10990" y="3674"/>
                </a:cubicBezTo>
                <a:cubicBezTo>
                  <a:pt x="14154" y="5557"/>
                  <a:pt x="19170" y="10679"/>
                  <a:pt x="20694" y="12925"/>
                </a:cubicBezTo>
                <a:cubicBezTo>
                  <a:pt x="22218" y="15171"/>
                  <a:pt x="21152" y="15609"/>
                  <a:pt x="20136" y="17152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en-GB"/>
          </a:p>
        </p:txBody>
      </p:sp>
      <p:sp>
        <p:nvSpPr>
          <p:cNvPr id="92163" name="Line 3"/>
          <p:cNvSpPr>
            <a:spLocks noChangeShapeType="1"/>
          </p:cNvSpPr>
          <p:nvPr/>
        </p:nvSpPr>
        <p:spPr bwMode="auto">
          <a:xfrm>
            <a:off x="1116013" y="5876925"/>
            <a:ext cx="647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164" name="Line 4"/>
          <p:cNvSpPr>
            <a:spLocks noChangeShapeType="1"/>
          </p:cNvSpPr>
          <p:nvPr/>
        </p:nvSpPr>
        <p:spPr bwMode="auto">
          <a:xfrm flipV="1">
            <a:off x="1143000" y="1412776"/>
            <a:ext cx="0" cy="44546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467544" y="692696"/>
            <a:ext cx="42484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TOTAL PERSONAL UTILITY</a:t>
            </a:r>
          </a:p>
          <a:p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for an imagined milk consumer </a:t>
            </a:r>
            <a:endParaRPr lang="en-GB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868626" y="5883299"/>
            <a:ext cx="3241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GB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4889789" y="5894849"/>
            <a:ext cx="5603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MILK CONSUMED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68" name="Line 8"/>
          <p:cNvSpPr>
            <a:spLocks noChangeShapeType="1"/>
          </p:cNvSpPr>
          <p:nvPr/>
        </p:nvSpPr>
        <p:spPr bwMode="auto">
          <a:xfrm>
            <a:off x="1691680" y="4293096"/>
            <a:ext cx="0" cy="16080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169" name="Line 9"/>
          <p:cNvSpPr>
            <a:spLocks noChangeShapeType="1"/>
          </p:cNvSpPr>
          <p:nvPr/>
        </p:nvSpPr>
        <p:spPr bwMode="auto">
          <a:xfrm flipH="1" flipV="1">
            <a:off x="1143000" y="4238552"/>
            <a:ext cx="54868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172" name="Text Box 12"/>
          <p:cNvSpPr txBox="1">
            <a:spLocks noChangeArrowheads="1"/>
          </p:cNvSpPr>
          <p:nvPr/>
        </p:nvSpPr>
        <p:spPr bwMode="auto">
          <a:xfrm>
            <a:off x="115724" y="4631146"/>
            <a:ext cx="169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MU1</a:t>
            </a:r>
            <a:endParaRPr lang="en-GB" altLang="en-US" sz="1800" baseline="7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73" name="Text Box 13"/>
          <p:cNvSpPr txBox="1">
            <a:spLocks noChangeArrowheads="1"/>
          </p:cNvSpPr>
          <p:nvPr/>
        </p:nvSpPr>
        <p:spPr bwMode="auto">
          <a:xfrm>
            <a:off x="1097359" y="6085225"/>
            <a:ext cx="136250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GB" altLang="en-US" b="1" dirty="0" smtClean="0"/>
              <a:t>+ 1</a:t>
            </a:r>
            <a:endParaRPr lang="en-GB" altLang="en-US" b="1" dirty="0"/>
          </a:p>
        </p:txBody>
      </p:sp>
      <p:sp>
        <p:nvSpPr>
          <p:cNvPr id="92174" name="Line 14"/>
          <p:cNvSpPr>
            <a:spLocks noChangeShapeType="1"/>
          </p:cNvSpPr>
          <p:nvPr/>
        </p:nvSpPr>
        <p:spPr bwMode="auto">
          <a:xfrm>
            <a:off x="3347864" y="2636912"/>
            <a:ext cx="0" cy="3240014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175" name="Line 15"/>
          <p:cNvSpPr>
            <a:spLocks noChangeShapeType="1"/>
          </p:cNvSpPr>
          <p:nvPr/>
        </p:nvSpPr>
        <p:spPr bwMode="auto">
          <a:xfrm flipH="1">
            <a:off x="2837031" y="3014415"/>
            <a:ext cx="2325" cy="287997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176" name="Text Box 16"/>
          <p:cNvSpPr txBox="1">
            <a:spLocks noChangeArrowheads="1"/>
          </p:cNvSpPr>
          <p:nvPr/>
        </p:nvSpPr>
        <p:spPr bwMode="auto">
          <a:xfrm>
            <a:off x="2759385" y="6076981"/>
            <a:ext cx="649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GB" altLang="en-US" b="1" dirty="0" smtClean="0"/>
              <a:t>+ 1</a:t>
            </a:r>
            <a:endParaRPr lang="en-GB" altLang="en-US" b="1" dirty="0"/>
          </a:p>
        </p:txBody>
      </p:sp>
      <p:sp>
        <p:nvSpPr>
          <p:cNvPr id="92177" name="Line 17"/>
          <p:cNvSpPr>
            <a:spLocks noChangeShapeType="1"/>
          </p:cNvSpPr>
          <p:nvPr/>
        </p:nvSpPr>
        <p:spPr bwMode="auto">
          <a:xfrm flipH="1">
            <a:off x="1143000" y="2636912"/>
            <a:ext cx="2204864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178" name="Line 18"/>
          <p:cNvSpPr>
            <a:spLocks noChangeShapeType="1"/>
          </p:cNvSpPr>
          <p:nvPr/>
        </p:nvSpPr>
        <p:spPr bwMode="auto">
          <a:xfrm flipH="1">
            <a:off x="1124878" y="3008424"/>
            <a:ext cx="2222986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179" name="Text Box 19"/>
          <p:cNvSpPr txBox="1">
            <a:spLocks noChangeArrowheads="1"/>
          </p:cNvSpPr>
          <p:nvPr/>
        </p:nvSpPr>
        <p:spPr bwMode="auto">
          <a:xfrm>
            <a:off x="107504" y="2636912"/>
            <a:ext cx="9272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MU2</a:t>
            </a:r>
            <a:endParaRPr lang="en-GB" altLang="en-US" sz="1800" baseline="7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88" name="Text Box 28"/>
          <p:cNvSpPr txBox="1">
            <a:spLocks noChangeArrowheads="1"/>
          </p:cNvSpPr>
          <p:nvPr/>
        </p:nvSpPr>
        <p:spPr bwMode="auto">
          <a:xfrm>
            <a:off x="1547813" y="5876925"/>
            <a:ext cx="215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GB" altLang="en-US" sz="1400" b="1" dirty="0" smtClean="0"/>
              <a:t>1</a:t>
            </a:r>
            <a:endParaRPr lang="en-GB" altLang="en-US" sz="1400" b="1" dirty="0"/>
          </a:p>
        </p:txBody>
      </p:sp>
      <p:sp>
        <p:nvSpPr>
          <p:cNvPr id="92190" name="Text Box 30"/>
          <p:cNvSpPr txBox="1">
            <a:spLocks noChangeArrowheads="1"/>
          </p:cNvSpPr>
          <p:nvPr/>
        </p:nvSpPr>
        <p:spPr bwMode="auto">
          <a:xfrm>
            <a:off x="2579822" y="5884787"/>
            <a:ext cx="273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GB" altLang="en-US" sz="1400" b="1" dirty="0" smtClean="0"/>
              <a:t>3</a:t>
            </a:r>
            <a:endParaRPr lang="en-GB" altLang="en-US" sz="1400" b="1" dirty="0"/>
          </a:p>
        </p:txBody>
      </p:sp>
      <p:sp>
        <p:nvSpPr>
          <p:cNvPr id="92191" name="Text Box 31"/>
          <p:cNvSpPr txBox="1">
            <a:spLocks noChangeArrowheads="1"/>
          </p:cNvSpPr>
          <p:nvPr/>
        </p:nvSpPr>
        <p:spPr bwMode="auto">
          <a:xfrm>
            <a:off x="3220268" y="5883787"/>
            <a:ext cx="5762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GB" altLang="en-US" sz="1400" b="1" dirty="0" smtClean="0"/>
              <a:t> 4</a:t>
            </a:r>
            <a:endParaRPr lang="en-GB" altLang="en-US" sz="1400" b="1" dirty="0"/>
          </a:p>
        </p:txBody>
      </p:sp>
      <p:sp>
        <p:nvSpPr>
          <p:cNvPr id="92196" name="Line 36"/>
          <p:cNvSpPr>
            <a:spLocks noChangeShapeType="1"/>
          </p:cNvSpPr>
          <p:nvPr/>
        </p:nvSpPr>
        <p:spPr bwMode="auto">
          <a:xfrm flipH="1">
            <a:off x="1053589" y="2636912"/>
            <a:ext cx="769" cy="371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197" name="Line 37"/>
          <p:cNvSpPr>
            <a:spLocks noChangeShapeType="1"/>
          </p:cNvSpPr>
          <p:nvPr/>
        </p:nvSpPr>
        <p:spPr bwMode="auto">
          <a:xfrm>
            <a:off x="1053589" y="4238552"/>
            <a:ext cx="0" cy="15986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198" name="Line 38"/>
          <p:cNvSpPr>
            <a:spLocks noChangeShapeType="1"/>
          </p:cNvSpPr>
          <p:nvPr/>
        </p:nvSpPr>
        <p:spPr bwMode="auto">
          <a:xfrm>
            <a:off x="1143000" y="6037187"/>
            <a:ext cx="489346" cy="129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" name="Line 38"/>
          <p:cNvSpPr>
            <a:spLocks noChangeShapeType="1"/>
          </p:cNvSpPr>
          <p:nvPr/>
        </p:nvSpPr>
        <p:spPr bwMode="auto">
          <a:xfrm>
            <a:off x="2839356" y="6022575"/>
            <a:ext cx="489346" cy="129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38" name="Grafik 21" descr="NEAT_logo_4c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2475" y="192088"/>
            <a:ext cx="1468438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rc 3"/>
          <p:cNvSpPr/>
          <p:nvPr/>
        </p:nvSpPr>
        <p:spPr>
          <a:xfrm rot="21179893">
            <a:off x="5277411" y="1694341"/>
            <a:ext cx="1545996" cy="482595"/>
          </a:xfrm>
          <a:prstGeom prst="arc">
            <a:avLst>
              <a:gd name="adj1" fmla="val 13134329"/>
              <a:gd name="adj2" fmla="val 21084607"/>
            </a:avLst>
          </a:prstGeom>
          <a:noFill/>
          <a:ln w="34925">
            <a:solidFill>
              <a:srgbClr val="FF0000"/>
            </a:solidFill>
            <a:headEnd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6050409" y="6534181"/>
            <a:ext cx="113222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621518" y="1412776"/>
            <a:ext cx="0" cy="85659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321859" y="4299241"/>
            <a:ext cx="345710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ARGINAL </a:t>
            </a:r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TILITY </a:t>
            </a:r>
          </a:p>
          <a:p>
            <a:pPr algn="ctr"/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is the </a:t>
            </a:r>
            <a:r>
              <a:rPr lang="en-GB" altLang="en-US" u="sng" dirty="0">
                <a:latin typeface="Arial" panose="020B0604020202020204" pitchFamily="34" charset="0"/>
                <a:cs typeface="Arial" panose="020B0604020202020204" pitchFamily="34" charset="0"/>
              </a:rPr>
              <a:t>gradient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the Total Utility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curve </a:t>
            </a:r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U = f(C)</a:t>
            </a:r>
            <a:endParaRPr lang="en-GB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76148" y="1607745"/>
            <a:ext cx="870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U=f(C)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4565491" y="2690336"/>
            <a:ext cx="2852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arginal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tility </a:t>
            </a:r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declines</a:t>
            </a:r>
          </a:p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milk is </a:t>
            </a:r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consumed</a:t>
            </a:r>
          </a:p>
        </p:txBody>
      </p:sp>
      <p:cxnSp>
        <p:nvCxnSpPr>
          <p:cNvPr id="5" name="Straight Arrow Connector 4"/>
          <p:cNvCxnSpPr>
            <a:stCxn id="32" idx="1"/>
          </p:cNvCxnSpPr>
          <p:nvPr/>
        </p:nvCxnSpPr>
        <p:spPr>
          <a:xfrm flipH="1" flipV="1">
            <a:off x="3508400" y="2822669"/>
            <a:ext cx="1057091" cy="1908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92172" idx="3"/>
          </p:cNvCxnSpPr>
          <p:nvPr/>
        </p:nvCxnSpPr>
        <p:spPr>
          <a:xfrm flipH="1">
            <a:off x="1806412" y="3336667"/>
            <a:ext cx="2765588" cy="15230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229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8DFBB-50A2-4C90-8CE0-9EF276999E45}" type="slidenum">
              <a:rPr lang="en-GB" smtClean="0"/>
              <a:t>17</a:t>
            </a:fld>
            <a:endParaRPr lang="en-GB"/>
          </a:p>
        </p:txBody>
      </p:sp>
      <p:pic>
        <p:nvPicPr>
          <p:cNvPr id="3" name="Grafik 21" descr="NEAT_logo_4c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2475" y="192088"/>
            <a:ext cx="1468438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48194" y="764704"/>
            <a:ext cx="838842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QUESTION: How much milk </a:t>
            </a:r>
            <a:r>
              <a:rPr lang="en-GB" sz="24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total </a:t>
            </a:r>
            <a:r>
              <a:rPr lang="en-GB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be consumed?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It depends on the Price per unit (litre) of the milk, P 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If P = 0	       Free milk   	    where Total Utility = maximum  (MU = 0)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If P &gt; 0	     (say)   € 0.86	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where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Total Utility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&lt; maximum 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(MU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If P2 &lt; P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(say)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€ 0.70    where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Total Utility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maximum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&amp; MU2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MU1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 general, the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lower the price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per unit, the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more is consumed 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NB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money income, prices of other goods, tastes </a:t>
            </a:r>
            <a:r>
              <a:rPr lang="en-GB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unchanged)</a:t>
            </a:r>
          </a:p>
        </p:txBody>
      </p:sp>
      <p:pic>
        <p:nvPicPr>
          <p:cNvPr id="6" name="Picture 2" descr="O:\Economics\NEAT\06_Dissemination\EU logo\EU_flag_LLP_EN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79" y="5877272"/>
            <a:ext cx="1918793" cy="74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24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8DFBB-50A2-4C90-8CE0-9EF276999E45}" type="slidenum">
              <a:rPr lang="en-GB" smtClean="0"/>
              <a:t>18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550111" y="1268760"/>
            <a:ext cx="813690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ECONOMISTS PICTURE THE WORLD</a:t>
            </a:r>
          </a:p>
          <a:p>
            <a:pPr algn="ctr"/>
            <a:endParaRPr lang="en-GB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example shows the importance of ‘</a:t>
            </a:r>
            <a:r>
              <a:rPr lang="en-GB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marginal analysis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’ in economics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Marginal analysis applies both in demand-side analysis (as here) and supply-side analysis (a different topic)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This explains why sometimes you might hear economists say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“It all happens at the margin”</a:t>
            </a:r>
          </a:p>
          <a:p>
            <a:pPr algn="ctr"/>
            <a:endParaRPr lang="en-GB" sz="28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Remember that </a:t>
            </a:r>
            <a:r>
              <a:rPr lang="en-GB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the sum of marginal amounts = total amount</a:t>
            </a:r>
            <a:endParaRPr lang="en-GB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Wingdings" panose="05000000000000000000" pitchFamily="2" charset="2"/>
              <a:buChar char="Ø"/>
            </a:pPr>
            <a:endParaRPr lang="en-GB" sz="20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21" descr="NEAT_logo_4c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2475" y="192088"/>
            <a:ext cx="1468438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O:\Economics\NEAT\06_Dissemination\EU logo\EU_flag_LLP_EN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79" y="5877272"/>
            <a:ext cx="1918793" cy="74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17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Line 3"/>
          <p:cNvSpPr>
            <a:spLocks noChangeShapeType="1"/>
          </p:cNvSpPr>
          <p:nvPr/>
        </p:nvSpPr>
        <p:spPr bwMode="auto">
          <a:xfrm>
            <a:off x="1142999" y="5867400"/>
            <a:ext cx="6450013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164" name="Line 4"/>
          <p:cNvSpPr>
            <a:spLocks noChangeShapeType="1"/>
          </p:cNvSpPr>
          <p:nvPr/>
        </p:nvSpPr>
        <p:spPr bwMode="auto">
          <a:xfrm flipV="1">
            <a:off x="1143000" y="1412776"/>
            <a:ext cx="0" cy="44546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229208" y="287722"/>
            <a:ext cx="42484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MARGINAL UTILITY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868626" y="5883299"/>
            <a:ext cx="3241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GB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4893418" y="6085225"/>
            <a:ext cx="37830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MILK CONSUMED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Grafik 21" descr="NEAT_logo_4c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2475" y="192088"/>
            <a:ext cx="1468438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Arrow Connector 2"/>
          <p:cNvCxnSpPr/>
          <p:nvPr/>
        </p:nvCxnSpPr>
        <p:spPr>
          <a:xfrm>
            <a:off x="6048415" y="6669360"/>
            <a:ext cx="113222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621518" y="1412776"/>
            <a:ext cx="0" cy="85659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43000" y="3018154"/>
            <a:ext cx="5498156" cy="3058827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6634" y="5667855"/>
            <a:ext cx="853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 = €0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143000" y="4869160"/>
            <a:ext cx="33307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143000" y="4365104"/>
            <a:ext cx="24208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473710" y="4875534"/>
            <a:ext cx="0" cy="10077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563888" y="4365104"/>
            <a:ext cx="0" cy="15181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6456" y="4178235"/>
            <a:ext cx="1174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 = €0.86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6456" y="4773873"/>
            <a:ext cx="1274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 = €0.70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9208" y="612584"/>
            <a:ext cx="28007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PRICE PER LITRE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24108" y="59467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7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4217162" y="59467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9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508104" y="2780928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No one would rationally consume where Marginal Utility is negative, even if someone else pays (a subsidy)</a:t>
            </a:r>
            <a:endParaRPr lang="en-GB" dirty="0"/>
          </a:p>
        </p:txBody>
      </p:sp>
      <p:sp>
        <p:nvSpPr>
          <p:cNvPr id="5" name="Arc 4"/>
          <p:cNvSpPr/>
          <p:nvPr/>
        </p:nvSpPr>
        <p:spPr>
          <a:xfrm rot="4403481">
            <a:off x="5663055" y="3261095"/>
            <a:ext cx="2910586" cy="2834582"/>
          </a:xfrm>
          <a:prstGeom prst="arc">
            <a:avLst>
              <a:gd name="adj1" fmla="val 14840284"/>
              <a:gd name="adj2" fmla="val 1881375"/>
            </a:avLst>
          </a:prstGeom>
          <a:noFill/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80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21" descr="NEAT_logo_4c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2475" y="192088"/>
            <a:ext cx="1468438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55576" y="1268760"/>
            <a:ext cx="756084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 are 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Explain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‘benefits’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‘value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’, and how they relate to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price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Explain why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veterinary activity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creates benefits and value from animals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Introduce some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key concepts and relationships </a:t>
            </a:r>
          </a:p>
          <a:p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20638">
              <a:buFont typeface="Wingdings" panose="05000000000000000000" pitchFamily="2" charset="2"/>
              <a:buChar char="Ø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Willingness to pay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342900">
              <a:buFont typeface="Wingdings" panose="05000000000000000000" pitchFamily="2" charset="2"/>
              <a:buChar char="Ø"/>
            </a:pP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Utility</a:t>
            </a:r>
          </a:p>
          <a:p>
            <a:pPr marL="685800" indent="-342900">
              <a:buFont typeface="Wingdings" panose="05000000000000000000" pitchFamily="2" charset="2"/>
              <a:buChar char="Ø"/>
            </a:pP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Indifference curve</a:t>
            </a:r>
          </a:p>
          <a:p>
            <a:pPr marL="685800" indent="-342900">
              <a:buFont typeface="Wingdings" panose="05000000000000000000" pitchFamily="2" charset="2"/>
              <a:buChar char="Ø"/>
            </a:pP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Demand curve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8DFBB-50A2-4C90-8CE0-9EF276999E45}" type="slidenum">
              <a:rPr lang="en-GB" smtClean="0"/>
              <a:t>2</a:t>
            </a:fld>
            <a:endParaRPr lang="en-GB"/>
          </a:p>
        </p:txBody>
      </p:sp>
      <p:pic>
        <p:nvPicPr>
          <p:cNvPr id="7" name="Picture 2" descr="O:\Economics\NEAT\06_Dissemination\EU logo\EU_flag_LLP_EN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79" y="5877272"/>
            <a:ext cx="1918793" cy="74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53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Line 3"/>
          <p:cNvSpPr>
            <a:spLocks noChangeShapeType="1"/>
          </p:cNvSpPr>
          <p:nvPr/>
        </p:nvSpPr>
        <p:spPr bwMode="auto">
          <a:xfrm>
            <a:off x="1142999" y="5867400"/>
            <a:ext cx="6450013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164" name="Line 4"/>
          <p:cNvSpPr>
            <a:spLocks noChangeShapeType="1"/>
          </p:cNvSpPr>
          <p:nvPr/>
        </p:nvSpPr>
        <p:spPr bwMode="auto">
          <a:xfrm flipV="1">
            <a:off x="1143000" y="1412776"/>
            <a:ext cx="0" cy="44546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229208" y="287722"/>
            <a:ext cx="42484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MARGINAL UTILITY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868626" y="5883299"/>
            <a:ext cx="3241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GB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4893418" y="6085225"/>
            <a:ext cx="37830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MILK CONSUMED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Grafik 21" descr="NEAT_logo_4c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2475" y="192088"/>
            <a:ext cx="1468438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Arrow Connector 2"/>
          <p:cNvCxnSpPr/>
          <p:nvPr/>
        </p:nvCxnSpPr>
        <p:spPr>
          <a:xfrm>
            <a:off x="6048415" y="6669360"/>
            <a:ext cx="113222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621518" y="1412776"/>
            <a:ext cx="0" cy="85659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43000" y="3018154"/>
            <a:ext cx="5120148" cy="286514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6634" y="5667855"/>
            <a:ext cx="853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 = €0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143000" y="4869160"/>
            <a:ext cx="33307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143000" y="4365104"/>
            <a:ext cx="24208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473710" y="4875534"/>
            <a:ext cx="0" cy="10077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563888" y="4365104"/>
            <a:ext cx="0" cy="15181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6456" y="4178235"/>
            <a:ext cx="1174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 = €0.86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6456" y="4773873"/>
            <a:ext cx="1274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 = €0.70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9208" y="612584"/>
            <a:ext cx="28007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PRICE PER LITRE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24108" y="59467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7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4217162" y="59467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9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224916" y="2656983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GB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63148" y="550220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</a:t>
            </a:r>
            <a:endParaRPr lang="en-GB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6788" y="2075182"/>
            <a:ext cx="60841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relationship between price per unit (e.g. litre) of any product (e.g. milk) and the quantity consumed is called the </a:t>
            </a:r>
            <a:r>
              <a:rPr lang="en-GB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 CURVE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for the product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64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8DFBB-50A2-4C90-8CE0-9EF276999E45}" type="slidenum">
              <a:rPr lang="en-GB" smtClean="0"/>
              <a:t>21</a:t>
            </a:fld>
            <a:endParaRPr lang="en-GB"/>
          </a:p>
        </p:txBody>
      </p:sp>
      <p:pic>
        <p:nvPicPr>
          <p:cNvPr id="3" name="Grafik 21" descr="NEAT_logo_4c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2475" y="192088"/>
            <a:ext cx="1468438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48194" y="548680"/>
            <a:ext cx="838842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  <a:p>
            <a:endParaRPr lang="en-GB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Price and utility are related; in the example, our consumer would purchase units of a commodity until the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money value of utility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obtained from the last unit equals the price paid for it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i.e. 			   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Price = Marginal Utility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 = MU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at the last unit consumed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price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per unit (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observable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is a measure of value (</a:t>
            </a:r>
            <a:r>
              <a:rPr lang="en-GB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observable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GB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at the margin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O:\Economics\NEAT\06_Dissemination\EU logo\EU_flag_LLP_EN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79" y="5877272"/>
            <a:ext cx="1918793" cy="74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08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8DFBB-50A2-4C90-8CE0-9EF276999E45}" type="slidenum">
              <a:rPr lang="en-GB" smtClean="0"/>
              <a:t>22</a:t>
            </a:fld>
            <a:endParaRPr lang="en-GB"/>
          </a:p>
        </p:txBody>
      </p:sp>
      <p:pic>
        <p:nvPicPr>
          <p:cNvPr id="3" name="Grafik 21" descr="NEAT_logo_4c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2475" y="192088"/>
            <a:ext cx="1468438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48194" y="764704"/>
            <a:ext cx="838842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  <a:p>
            <a:endParaRPr lang="en-GB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Price and quantity consumed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normally are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inversely related for people as individuals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(and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aggregate)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3538" indent="-363538">
              <a:buFont typeface="Wingdings" panose="05000000000000000000" pitchFamily="2" charset="2"/>
              <a:buChar char="Ø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People reveal what they value (intangible) by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their actual  observable behaviour</a:t>
            </a:r>
          </a:p>
          <a:p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person obtains more </a:t>
            </a:r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economic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value on all units up to the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last marginal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unit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consumed than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financial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expenditure shows</a:t>
            </a:r>
          </a:p>
          <a:p>
            <a:pPr indent="182563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marL="630238" indent="-266700"/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Economic value and accounting value are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6" name="Picture 2" descr="O:\Economics\NEAT\06_Dissemination\EU logo\EU_flag_LLP_EN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79" y="5877272"/>
            <a:ext cx="1918793" cy="74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86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8DFBB-50A2-4C90-8CE0-9EF276999E45}" type="slidenum">
              <a:rPr lang="en-GB" smtClean="0"/>
              <a:t>23</a:t>
            </a:fld>
            <a:endParaRPr lang="en-GB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73832" y="2322286"/>
            <a:ext cx="7596335" cy="106680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None/>
              <a:defRPr lang="de-DE" sz="3100" b="1" kern="1200" baseline="0" dirty="0">
                <a:solidFill>
                  <a:srgbClr val="13235B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sz="11200" dirty="0" smtClean="0"/>
              <a:t>Part 3</a:t>
            </a:r>
          </a:p>
          <a:p>
            <a:endParaRPr lang="en-GB" sz="11200" dirty="0" smtClean="0"/>
          </a:p>
          <a:p>
            <a:endParaRPr lang="en-GB" sz="11200" dirty="0" smtClean="0"/>
          </a:p>
          <a:p>
            <a:r>
              <a:rPr lang="en-GB" sz="11200" dirty="0" smtClean="0"/>
              <a:t>Why price tells us something about value - but not everything </a:t>
            </a:r>
            <a:endParaRPr lang="en-GB" sz="11200" dirty="0"/>
          </a:p>
          <a:p>
            <a:endParaRPr lang="en-GB" sz="11200" dirty="0" smtClean="0"/>
          </a:p>
          <a:p>
            <a:endParaRPr lang="en-GB" sz="11200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993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Line 3"/>
          <p:cNvSpPr>
            <a:spLocks noChangeShapeType="1"/>
          </p:cNvSpPr>
          <p:nvPr/>
        </p:nvSpPr>
        <p:spPr bwMode="auto">
          <a:xfrm>
            <a:off x="1331640" y="5867400"/>
            <a:ext cx="6450013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164" name="Line 4"/>
          <p:cNvSpPr>
            <a:spLocks noChangeShapeType="1"/>
          </p:cNvSpPr>
          <p:nvPr/>
        </p:nvSpPr>
        <p:spPr bwMode="auto">
          <a:xfrm flipV="1">
            <a:off x="1331640" y="1428675"/>
            <a:ext cx="0" cy="44546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1030690" y="5777448"/>
            <a:ext cx="3241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GB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4893418" y="6085225"/>
            <a:ext cx="37830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MILK CONSUMED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Grafik 21" descr="NEAT_logo_4c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2475" y="192088"/>
            <a:ext cx="1468438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Arrow Connector 2"/>
          <p:cNvCxnSpPr/>
          <p:nvPr/>
        </p:nvCxnSpPr>
        <p:spPr>
          <a:xfrm>
            <a:off x="6048415" y="6669360"/>
            <a:ext cx="113222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621518" y="1412776"/>
            <a:ext cx="0" cy="85659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331640" y="3018153"/>
            <a:ext cx="5498156" cy="3058827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6634" y="5667855"/>
            <a:ext cx="725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 = 0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46994" y="4831762"/>
            <a:ext cx="32250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331640" y="4437112"/>
            <a:ext cx="25202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555850" y="4844756"/>
            <a:ext cx="0" cy="10077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851920" y="4437112"/>
            <a:ext cx="0" cy="14461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23312" y="4178235"/>
            <a:ext cx="1046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 = 0.86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46634" y="4773873"/>
            <a:ext cx="1046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 = 0.70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9208" y="612584"/>
            <a:ext cx="2800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PRICE PER LITRE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1157" y="59780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9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701077" y="59780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7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805674" y="1262029"/>
            <a:ext cx="4414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cs typeface="Arial" panose="020B0604020202020204" pitchFamily="34" charset="0"/>
              </a:rPr>
              <a:t>At price €0.86 per litre, 7 litres are consumed</a:t>
            </a:r>
            <a:endParaRPr lang="en-GB" dirty="0"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22292" y="1807701"/>
            <a:ext cx="5510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cs typeface="Arial" panose="020B0604020202020204" pitchFamily="34" charset="0"/>
              </a:rPr>
              <a:t>If price now falls to €0.70 per litre, anyone who had paid €0.86 still consumes 7 litres but now has €</a:t>
            </a:r>
            <a:r>
              <a:rPr lang="en-GB" dirty="0">
                <a:cs typeface="Arial" panose="020B0604020202020204" pitchFamily="34" charset="0"/>
              </a:rPr>
              <a:t>(0.86 – 0.70) </a:t>
            </a:r>
            <a:r>
              <a:rPr lang="en-GB" dirty="0" smtClean="0">
                <a:cs typeface="Arial" panose="020B0604020202020204" pitchFamily="34" charset="0"/>
              </a:rPr>
              <a:t>= </a:t>
            </a:r>
            <a:r>
              <a:rPr lang="en-GB" dirty="0">
                <a:cs typeface="Arial" panose="020B0604020202020204" pitchFamily="34" charset="0"/>
              </a:rPr>
              <a:t>€</a:t>
            </a:r>
            <a:r>
              <a:rPr lang="en-GB" dirty="0" smtClean="0">
                <a:cs typeface="Arial" panose="020B0604020202020204" pitchFamily="34" charset="0"/>
              </a:rPr>
              <a:t>0.16 per litre left over to spend on something else. </a:t>
            </a:r>
            <a:endParaRPr lang="en-GB" dirty="0"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05674" y="2879746"/>
            <a:ext cx="58625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cs typeface="Arial" panose="020B0604020202020204" pitchFamily="34" charset="0"/>
              </a:rPr>
              <a:t>This </a:t>
            </a:r>
            <a:r>
              <a:rPr lang="en-GB" u="sng" dirty="0" smtClean="0">
                <a:cs typeface="Arial" panose="020B0604020202020204" pitchFamily="34" charset="0"/>
              </a:rPr>
              <a:t>extra benefit </a:t>
            </a:r>
            <a:r>
              <a:rPr lang="en-GB" dirty="0" smtClean="0">
                <a:cs typeface="Arial" panose="020B0604020202020204" pitchFamily="34" charset="0"/>
              </a:rPr>
              <a:t>is called the </a:t>
            </a:r>
            <a:r>
              <a:rPr lang="en-GB" b="1" dirty="0" smtClean="0">
                <a:solidFill>
                  <a:schemeClr val="tx2"/>
                </a:solidFill>
                <a:cs typeface="Arial" panose="020B0604020202020204" pitchFamily="34" charset="0"/>
              </a:rPr>
              <a:t>CONSUMER SURPLUS </a:t>
            </a:r>
            <a:r>
              <a:rPr lang="en-GB" dirty="0" smtClean="0">
                <a:cs typeface="Arial" panose="020B0604020202020204" pitchFamily="34" charset="0"/>
              </a:rPr>
              <a:t>on the 7</a:t>
            </a:r>
            <a:r>
              <a:rPr lang="en-GB" u="sng" dirty="0" smtClean="0">
                <a:cs typeface="Arial" panose="020B0604020202020204" pitchFamily="34" charset="0"/>
              </a:rPr>
              <a:t>th</a:t>
            </a:r>
            <a:r>
              <a:rPr lang="en-GB" dirty="0" smtClean="0">
                <a:cs typeface="Arial" panose="020B0604020202020204" pitchFamily="34" charset="0"/>
              </a:rPr>
              <a:t> litre of milk consumed, because the consumer valued it at </a:t>
            </a:r>
            <a:r>
              <a:rPr lang="en-GB" dirty="0">
                <a:cs typeface="Arial" panose="020B0604020202020204" pitchFamily="34" charset="0"/>
              </a:rPr>
              <a:t>€0.86 per </a:t>
            </a:r>
            <a:r>
              <a:rPr lang="en-GB" dirty="0" smtClean="0">
                <a:cs typeface="Arial" panose="020B0604020202020204" pitchFamily="34" charset="0"/>
              </a:rPr>
              <a:t>litre but paid only</a:t>
            </a:r>
            <a:r>
              <a:rPr lang="en-GB" dirty="0">
                <a:cs typeface="Arial" panose="020B0604020202020204" pitchFamily="34" charset="0"/>
              </a:rPr>
              <a:t> €0.70</a:t>
            </a:r>
            <a:r>
              <a:rPr lang="en-GB" dirty="0" smtClean="0">
                <a:cs typeface="Arial" panose="020B0604020202020204" pitchFamily="34" charset="0"/>
              </a:rPr>
              <a:t> </a:t>
            </a:r>
            <a:endParaRPr lang="en-GB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77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Line 3"/>
          <p:cNvSpPr>
            <a:spLocks noChangeShapeType="1"/>
          </p:cNvSpPr>
          <p:nvPr/>
        </p:nvSpPr>
        <p:spPr bwMode="auto">
          <a:xfrm>
            <a:off x="1331640" y="5867400"/>
            <a:ext cx="6450013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164" name="Line 4"/>
          <p:cNvSpPr>
            <a:spLocks noChangeShapeType="1"/>
          </p:cNvSpPr>
          <p:nvPr/>
        </p:nvSpPr>
        <p:spPr bwMode="auto">
          <a:xfrm flipV="1">
            <a:off x="1331640" y="1428675"/>
            <a:ext cx="0" cy="44546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1030690" y="5777448"/>
            <a:ext cx="3241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GB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4893418" y="6085225"/>
            <a:ext cx="37830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MILK CONSUMED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Grafik 21" descr="NEAT_logo_4c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2475" y="192088"/>
            <a:ext cx="1468438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Arrow Connector 2"/>
          <p:cNvCxnSpPr/>
          <p:nvPr/>
        </p:nvCxnSpPr>
        <p:spPr>
          <a:xfrm>
            <a:off x="6048415" y="6669360"/>
            <a:ext cx="113222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621518" y="1412776"/>
            <a:ext cx="0" cy="85659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331640" y="3018153"/>
            <a:ext cx="5498156" cy="3058827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6634" y="5667855"/>
            <a:ext cx="725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 = 0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46994" y="4831762"/>
            <a:ext cx="32250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331640" y="4437112"/>
            <a:ext cx="25202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555850" y="4844756"/>
            <a:ext cx="0" cy="10077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851920" y="4437112"/>
            <a:ext cx="0" cy="14461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23312" y="4178235"/>
            <a:ext cx="1046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 = 0.86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46634" y="4773873"/>
            <a:ext cx="1046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 = 0.70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9208" y="612584"/>
            <a:ext cx="2800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PRICE PER LITRE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1157" y="59780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9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701077" y="59780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7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790304" y="1841071"/>
            <a:ext cx="5472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cs typeface="Arial" panose="020B0604020202020204" pitchFamily="34" charset="0"/>
              </a:rPr>
              <a:t>Initial total expenditure 		€0.86 x 7 = €6.02</a:t>
            </a:r>
            <a:endParaRPr lang="en-GB" dirty="0"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05674" y="2144777"/>
            <a:ext cx="5582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cs typeface="Arial" panose="020B0604020202020204" pitchFamily="34" charset="0"/>
              </a:rPr>
              <a:t>After price fall 		                  €0.70 x 9 = €6.30</a:t>
            </a:r>
            <a:endParaRPr lang="en-GB" dirty="0"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95811" y="2514109"/>
            <a:ext cx="6168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cs typeface="Arial" panose="020B0604020202020204" pitchFamily="34" charset="0"/>
              </a:rPr>
              <a:t>Change in total money expenditure                 =   </a:t>
            </a:r>
            <a:r>
              <a:rPr lang="en-GB" dirty="0" smtClean="0">
                <a:cs typeface="Arial" panose="020B0604020202020204" pitchFamily="34" charset="0"/>
              </a:rPr>
              <a:t>  </a:t>
            </a:r>
            <a:r>
              <a:rPr lang="en-GB" b="1" dirty="0" smtClean="0">
                <a:cs typeface="Arial" panose="020B0604020202020204" pitchFamily="34" charset="0"/>
              </a:rPr>
              <a:t> + €0.28 </a:t>
            </a:r>
            <a:endParaRPr lang="en-GB" b="1" dirty="0"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41342" y="2967335"/>
            <a:ext cx="5633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Change in economic benefit </a:t>
            </a:r>
            <a:r>
              <a:rPr lang="en-GB" dirty="0" smtClean="0"/>
              <a:t>= €(0.86 – 0.70) x 7</a:t>
            </a:r>
          </a:p>
          <a:p>
            <a:r>
              <a:rPr lang="en-GB" b="1" dirty="0" smtClean="0"/>
              <a:t>Plus</a:t>
            </a:r>
            <a:r>
              <a:rPr lang="en-GB" dirty="0" smtClean="0"/>
              <a:t>    [ €(0.86 – 0.70) x 2]/2                              =      </a:t>
            </a:r>
            <a:r>
              <a:rPr lang="en-GB" b="1" dirty="0" smtClean="0"/>
              <a:t>+ €1.28 </a:t>
            </a:r>
            <a:endParaRPr lang="en-GB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292698" y="1229377"/>
            <a:ext cx="5510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tx2"/>
                </a:solidFill>
                <a:cs typeface="Arial" panose="020B0604020202020204" pitchFamily="34" charset="0"/>
              </a:rPr>
              <a:t>TOTAL CONSUMER SURPLUS </a:t>
            </a:r>
            <a:r>
              <a:rPr lang="en-GB" dirty="0" smtClean="0">
                <a:cs typeface="Arial" panose="020B0604020202020204" pitchFamily="34" charset="0"/>
              </a:rPr>
              <a:t>on </a:t>
            </a:r>
            <a:r>
              <a:rPr lang="en-GB" u="sng" dirty="0" smtClean="0">
                <a:cs typeface="Arial" panose="020B0604020202020204" pitchFamily="34" charset="0"/>
              </a:rPr>
              <a:t>all</a:t>
            </a:r>
            <a:r>
              <a:rPr lang="en-GB" dirty="0" smtClean="0">
                <a:cs typeface="Arial" panose="020B0604020202020204" pitchFamily="34" charset="0"/>
              </a:rPr>
              <a:t> litres of milk consumed</a:t>
            </a:r>
            <a:r>
              <a:rPr lang="en-GB" b="1" dirty="0" smtClean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en-GB" dirty="0" smtClean="0">
                <a:cs typeface="Arial" panose="020B0604020202020204" pitchFamily="34" charset="0"/>
              </a:rPr>
              <a:t>is calculated as: </a:t>
            </a:r>
            <a:endParaRPr lang="en-GB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56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Line 3"/>
          <p:cNvSpPr>
            <a:spLocks noChangeShapeType="1"/>
          </p:cNvSpPr>
          <p:nvPr/>
        </p:nvSpPr>
        <p:spPr bwMode="auto">
          <a:xfrm>
            <a:off x="1331640" y="5867400"/>
            <a:ext cx="6450013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164" name="Line 4"/>
          <p:cNvSpPr>
            <a:spLocks noChangeShapeType="1"/>
          </p:cNvSpPr>
          <p:nvPr/>
        </p:nvSpPr>
        <p:spPr bwMode="auto">
          <a:xfrm flipV="1">
            <a:off x="1331640" y="1428675"/>
            <a:ext cx="0" cy="44546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1030690" y="5777448"/>
            <a:ext cx="3241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GB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4893418" y="6085225"/>
            <a:ext cx="37830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MILK CONSUMED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Grafik 21" descr="NEAT_logo_4c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2475" y="192088"/>
            <a:ext cx="1468438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Arrow Connector 2"/>
          <p:cNvCxnSpPr/>
          <p:nvPr/>
        </p:nvCxnSpPr>
        <p:spPr>
          <a:xfrm>
            <a:off x="6048415" y="6669360"/>
            <a:ext cx="113222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621518" y="1412776"/>
            <a:ext cx="0" cy="85659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331640" y="3018153"/>
            <a:ext cx="5112568" cy="2865146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6634" y="5667855"/>
            <a:ext cx="725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 = 0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46994" y="4831762"/>
            <a:ext cx="32250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331640" y="4437112"/>
            <a:ext cx="25202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555850" y="4844756"/>
            <a:ext cx="0" cy="10077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851920" y="4437112"/>
            <a:ext cx="0" cy="14461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23312" y="4178235"/>
            <a:ext cx="1046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 = 0.86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46634" y="4773873"/>
            <a:ext cx="1046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 = 0.70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9208" y="612584"/>
            <a:ext cx="2800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PRICE PER LITRE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1157" y="59780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9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701077" y="59780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7</a:t>
            </a:r>
            <a:endParaRPr lang="en-GB" dirty="0"/>
          </a:p>
        </p:txBody>
      </p:sp>
      <p:sp>
        <p:nvSpPr>
          <p:cNvPr id="2" name="Right Triangle 1"/>
          <p:cNvSpPr/>
          <p:nvPr/>
        </p:nvSpPr>
        <p:spPr>
          <a:xfrm>
            <a:off x="3851920" y="4437112"/>
            <a:ext cx="704726" cy="39465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331640" y="4437112"/>
            <a:ext cx="2520280" cy="394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2292698" y="1229377"/>
            <a:ext cx="5510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tx2"/>
                </a:solidFill>
                <a:cs typeface="Arial" panose="020B0604020202020204" pitchFamily="34" charset="0"/>
              </a:rPr>
              <a:t>TOTAL CONSUMER SURPLUS </a:t>
            </a:r>
            <a:r>
              <a:rPr lang="en-GB" dirty="0" smtClean="0">
                <a:cs typeface="Arial" panose="020B0604020202020204" pitchFamily="34" charset="0"/>
              </a:rPr>
              <a:t>on </a:t>
            </a:r>
            <a:r>
              <a:rPr lang="en-GB" u="sng" dirty="0" smtClean="0">
                <a:cs typeface="Arial" panose="020B0604020202020204" pitchFamily="34" charset="0"/>
              </a:rPr>
              <a:t>all</a:t>
            </a:r>
            <a:r>
              <a:rPr lang="en-GB" dirty="0" smtClean="0">
                <a:cs typeface="Arial" panose="020B0604020202020204" pitchFamily="34" charset="0"/>
              </a:rPr>
              <a:t> litres of milk consumed</a:t>
            </a:r>
            <a:r>
              <a:rPr lang="en-GB" b="1" dirty="0" smtClean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en-GB" dirty="0" smtClean="0">
                <a:cs typeface="Arial" panose="020B0604020202020204" pitchFamily="34" charset="0"/>
              </a:rPr>
              <a:t>is calculated as: </a:t>
            </a:r>
            <a:endParaRPr lang="en-GB" dirty="0"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90304" y="1841071"/>
            <a:ext cx="5472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cs typeface="Arial" panose="020B0604020202020204" pitchFamily="34" charset="0"/>
              </a:rPr>
              <a:t>Initial total expenditure 		€0.86 x 7 = €6.02</a:t>
            </a:r>
            <a:endParaRPr lang="en-GB" dirty="0"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05674" y="2144777"/>
            <a:ext cx="5582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cs typeface="Arial" panose="020B0604020202020204" pitchFamily="34" charset="0"/>
              </a:rPr>
              <a:t>After price fall 		                  €0.70 x 9 = €6.30</a:t>
            </a:r>
            <a:endParaRPr lang="en-GB" dirty="0"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95811" y="2514109"/>
            <a:ext cx="6168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cs typeface="Arial" panose="020B0604020202020204" pitchFamily="34" charset="0"/>
              </a:rPr>
              <a:t>Change in total money expenditure                 =   </a:t>
            </a:r>
            <a:r>
              <a:rPr lang="en-GB" dirty="0" smtClean="0">
                <a:cs typeface="Arial" panose="020B0604020202020204" pitchFamily="34" charset="0"/>
              </a:rPr>
              <a:t>  </a:t>
            </a:r>
            <a:r>
              <a:rPr lang="en-GB" b="1" dirty="0" smtClean="0">
                <a:cs typeface="Arial" panose="020B0604020202020204" pitchFamily="34" charset="0"/>
              </a:rPr>
              <a:t> + €0.28 </a:t>
            </a:r>
            <a:endParaRPr lang="en-GB" b="1" dirty="0"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41342" y="2967335"/>
            <a:ext cx="5633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Change in economic benefit </a:t>
            </a:r>
            <a:r>
              <a:rPr lang="en-GB" dirty="0" smtClean="0"/>
              <a:t>= €(0.86 – 0.70) x 7</a:t>
            </a:r>
          </a:p>
          <a:p>
            <a:r>
              <a:rPr lang="en-GB" b="1" dirty="0" smtClean="0"/>
              <a:t>Plus</a:t>
            </a:r>
            <a:r>
              <a:rPr lang="en-GB" dirty="0" smtClean="0"/>
              <a:t>    [ €(0.86 – 0.70) x 2]/2                              =      </a:t>
            </a:r>
            <a:r>
              <a:rPr lang="en-GB" b="1" dirty="0" smtClean="0"/>
              <a:t>+ €1.28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76194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Line 3"/>
          <p:cNvSpPr>
            <a:spLocks noChangeShapeType="1"/>
          </p:cNvSpPr>
          <p:nvPr/>
        </p:nvSpPr>
        <p:spPr bwMode="auto">
          <a:xfrm>
            <a:off x="1331640" y="5867400"/>
            <a:ext cx="6450013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164" name="Line 4"/>
          <p:cNvSpPr>
            <a:spLocks noChangeShapeType="1"/>
          </p:cNvSpPr>
          <p:nvPr/>
        </p:nvSpPr>
        <p:spPr bwMode="auto">
          <a:xfrm flipV="1">
            <a:off x="1331640" y="1428675"/>
            <a:ext cx="0" cy="44546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1030690" y="5777448"/>
            <a:ext cx="3241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GB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4893418" y="6085225"/>
            <a:ext cx="37830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MILK CONSUMED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Grafik 21" descr="NEAT_logo_4c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2475" y="192088"/>
            <a:ext cx="1468438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Arrow Connector 2"/>
          <p:cNvCxnSpPr/>
          <p:nvPr/>
        </p:nvCxnSpPr>
        <p:spPr>
          <a:xfrm>
            <a:off x="6048415" y="6669360"/>
            <a:ext cx="113222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621518" y="1412776"/>
            <a:ext cx="0" cy="85659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331640" y="3018153"/>
            <a:ext cx="5184576" cy="2849247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6634" y="5667855"/>
            <a:ext cx="725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 = 0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46994" y="4831762"/>
            <a:ext cx="32250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331640" y="4437112"/>
            <a:ext cx="25202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555850" y="4844756"/>
            <a:ext cx="0" cy="10077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851920" y="4437112"/>
            <a:ext cx="0" cy="14461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23312" y="4178235"/>
            <a:ext cx="1046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 = 0.86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46634" y="4773873"/>
            <a:ext cx="1046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 = 0.70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9208" y="612584"/>
            <a:ext cx="2800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PRICE PER LITRE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1157" y="59780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9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701077" y="59780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7</a:t>
            </a:r>
            <a:endParaRPr lang="en-GB" dirty="0"/>
          </a:p>
        </p:txBody>
      </p:sp>
      <p:sp>
        <p:nvSpPr>
          <p:cNvPr id="2" name="Right Triangle 1"/>
          <p:cNvSpPr/>
          <p:nvPr/>
        </p:nvSpPr>
        <p:spPr>
          <a:xfrm>
            <a:off x="3851920" y="4437112"/>
            <a:ext cx="704726" cy="39465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331640" y="4437112"/>
            <a:ext cx="2520280" cy="394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2292698" y="1229377"/>
            <a:ext cx="5510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tx2"/>
                </a:solidFill>
                <a:cs typeface="Arial" panose="020B0604020202020204" pitchFamily="34" charset="0"/>
              </a:rPr>
              <a:t>TOTAL CONSUMER SURPLUS </a:t>
            </a:r>
            <a:r>
              <a:rPr lang="en-GB" dirty="0" smtClean="0">
                <a:cs typeface="Arial" panose="020B0604020202020204" pitchFamily="34" charset="0"/>
              </a:rPr>
              <a:t>on </a:t>
            </a:r>
            <a:r>
              <a:rPr lang="en-GB" u="sng" dirty="0" smtClean="0">
                <a:cs typeface="Arial" panose="020B0604020202020204" pitchFamily="34" charset="0"/>
              </a:rPr>
              <a:t>all</a:t>
            </a:r>
            <a:r>
              <a:rPr lang="en-GB" dirty="0" smtClean="0">
                <a:cs typeface="Arial" panose="020B0604020202020204" pitchFamily="34" charset="0"/>
              </a:rPr>
              <a:t> litres of milk consumed</a:t>
            </a:r>
            <a:r>
              <a:rPr lang="en-GB" b="1" dirty="0" smtClean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en-GB" dirty="0" smtClean="0">
                <a:cs typeface="Arial" panose="020B0604020202020204" pitchFamily="34" charset="0"/>
              </a:rPr>
              <a:t>is calculated as: </a:t>
            </a:r>
            <a:endParaRPr lang="en-GB" dirty="0"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90304" y="1841071"/>
            <a:ext cx="5472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cs typeface="Arial" panose="020B0604020202020204" pitchFamily="34" charset="0"/>
              </a:rPr>
              <a:t>Initial total expenditure 		€0.86 x 7 = €6.02</a:t>
            </a:r>
            <a:endParaRPr lang="en-GB" dirty="0"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05674" y="2144777"/>
            <a:ext cx="5582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cs typeface="Arial" panose="020B0604020202020204" pitchFamily="34" charset="0"/>
              </a:rPr>
              <a:t>After price fall 		                  €0.70 x 9 = €6.30</a:t>
            </a:r>
            <a:endParaRPr lang="en-GB" dirty="0"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95811" y="2514109"/>
            <a:ext cx="6168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cs typeface="Arial" panose="020B0604020202020204" pitchFamily="34" charset="0"/>
              </a:rPr>
              <a:t>Change in total money expenditure                 =   </a:t>
            </a:r>
            <a:r>
              <a:rPr lang="en-GB" dirty="0" smtClean="0">
                <a:cs typeface="Arial" panose="020B0604020202020204" pitchFamily="34" charset="0"/>
              </a:rPr>
              <a:t>  </a:t>
            </a:r>
            <a:r>
              <a:rPr lang="en-GB" b="1" dirty="0" smtClean="0">
                <a:cs typeface="Arial" panose="020B0604020202020204" pitchFamily="34" charset="0"/>
              </a:rPr>
              <a:t> + €0.28 </a:t>
            </a:r>
            <a:endParaRPr lang="en-GB" b="1" dirty="0"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41342" y="2967335"/>
            <a:ext cx="5633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Change in economic benefit </a:t>
            </a:r>
            <a:r>
              <a:rPr lang="en-GB" dirty="0" smtClean="0"/>
              <a:t>= €(0.86 – 0.70) x 7</a:t>
            </a:r>
          </a:p>
          <a:p>
            <a:r>
              <a:rPr lang="en-GB" b="1" dirty="0" smtClean="0"/>
              <a:t>Plus</a:t>
            </a:r>
            <a:r>
              <a:rPr lang="en-GB" dirty="0" smtClean="0"/>
              <a:t>    [ €(0.86 – 0.70) x 2]/2                              =      </a:t>
            </a:r>
            <a:r>
              <a:rPr lang="en-GB" b="1" dirty="0" smtClean="0"/>
              <a:t>+ €1.28 </a:t>
            </a:r>
            <a:endParaRPr lang="en-GB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40583" y="3716570"/>
            <a:ext cx="4162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</a:t>
            </a:r>
            <a:r>
              <a:rPr lang="en-GB" u="sng" dirty="0" smtClean="0"/>
              <a:t>economic value </a:t>
            </a:r>
            <a:r>
              <a:rPr lang="en-GB" dirty="0" smtClean="0"/>
              <a:t>of a change and the  </a:t>
            </a:r>
            <a:r>
              <a:rPr lang="en-GB" u="sng" dirty="0" smtClean="0"/>
              <a:t>financial value </a:t>
            </a:r>
            <a:r>
              <a:rPr lang="en-GB" dirty="0" smtClean="0"/>
              <a:t>of that change are </a:t>
            </a:r>
            <a:r>
              <a:rPr lang="en-GB" b="1" u="sng" dirty="0" smtClean="0"/>
              <a:t>NOT</a:t>
            </a:r>
            <a:r>
              <a:rPr lang="en-GB" u="sng" dirty="0" smtClean="0"/>
              <a:t> the same</a:t>
            </a:r>
            <a:r>
              <a:rPr lang="en-GB" dirty="0" smtClean="0"/>
              <a:t>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216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8DFBB-50A2-4C90-8CE0-9EF276999E45}" type="slidenum">
              <a:rPr lang="en-GB" smtClean="0"/>
              <a:t>28</a:t>
            </a:fld>
            <a:endParaRPr lang="en-GB"/>
          </a:p>
        </p:txBody>
      </p:sp>
      <p:pic>
        <p:nvPicPr>
          <p:cNvPr id="3" name="Grafik 21" descr="NEAT_logo_4c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2475" y="192088"/>
            <a:ext cx="1468438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48194" y="764704"/>
            <a:ext cx="838842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NOTE!</a:t>
            </a:r>
          </a:p>
          <a:p>
            <a:endParaRPr lang="en-GB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Estimates of such measures of (aggregate)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changes in economic benefits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are the basis for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thorough analysis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 the consequences of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policies for animal disease control</a:t>
            </a:r>
          </a:p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Such analysis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revolutionised ideas about how to achieve policy objectives by economic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instruments, and informs arguments about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international agricultural policy reform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a major and unique contribution of economics as a discipline 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O:\Economics\NEAT\06_Dissemination\EU logo\EU_flag_LLP_EN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79" y="5877272"/>
            <a:ext cx="1918793" cy="74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69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8DFBB-50A2-4C90-8CE0-9EF276999E45}" type="slidenum">
              <a:rPr lang="en-GB" smtClean="0"/>
              <a:t>29</a:t>
            </a:fld>
            <a:endParaRPr lang="en-GB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73832" y="2322286"/>
            <a:ext cx="7596335" cy="106680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None/>
              <a:defRPr lang="de-DE" sz="3100" b="1" kern="1200" baseline="0" dirty="0">
                <a:solidFill>
                  <a:srgbClr val="13235B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sz="11200" dirty="0" smtClean="0"/>
              <a:t>Part 4</a:t>
            </a:r>
          </a:p>
          <a:p>
            <a:endParaRPr lang="en-GB" sz="11200" dirty="0" smtClean="0"/>
          </a:p>
          <a:p>
            <a:endParaRPr lang="en-GB" sz="11200" dirty="0" smtClean="0"/>
          </a:p>
          <a:p>
            <a:r>
              <a:rPr lang="en-GB" sz="11200" dirty="0" smtClean="0"/>
              <a:t>Value, choosing between consumption alternatives, and why animals are one part of the whole economy</a:t>
            </a:r>
            <a:endParaRPr lang="en-GB" sz="11200" dirty="0"/>
          </a:p>
          <a:p>
            <a:endParaRPr lang="en-GB" sz="11200" dirty="0" smtClean="0"/>
          </a:p>
          <a:p>
            <a:endParaRPr lang="en-GB" sz="11200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17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8DFBB-50A2-4C90-8CE0-9EF276999E45}" type="slidenum">
              <a:rPr lang="en-GB" smtClean="0"/>
              <a:t>3</a:t>
            </a:fld>
            <a:endParaRPr lang="en-GB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47367" y="2322286"/>
            <a:ext cx="8052955" cy="10668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None/>
              <a:defRPr lang="de-DE" sz="3100" b="1" kern="1200" baseline="0" dirty="0">
                <a:solidFill>
                  <a:srgbClr val="13235B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dirty="0" smtClean="0"/>
              <a:t>Part 1</a:t>
            </a:r>
          </a:p>
          <a:p>
            <a:endParaRPr lang="en-GB" dirty="0" smtClean="0"/>
          </a:p>
          <a:p>
            <a:r>
              <a:rPr lang="en-GB" dirty="0" smtClean="0"/>
              <a:t>Introduction to basic concepts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502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8DFBB-50A2-4C90-8CE0-9EF276999E45}" type="slidenum">
              <a:rPr lang="en-GB" smtClean="0"/>
              <a:t>30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606425"/>
            <a:ext cx="868509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84363" indent="-1884363"/>
            <a:r>
              <a:rPr lang="en-GB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can be shown that:</a:t>
            </a:r>
          </a:p>
          <a:p>
            <a:pPr marL="1884363" indent="-1884363"/>
            <a:endParaRPr lang="en-GB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two sources of value (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consumption goods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), both showing diminishing marginal utility, a curve showing a </a:t>
            </a:r>
            <a:r>
              <a:rPr lang="en-GB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given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level of total utility obtained from different combinations of the two goods is called an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INDIFFERENCE CURVE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 indifference curve has the following general appearance -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21" descr="NEAT_logo_4c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2475" y="192088"/>
            <a:ext cx="1468438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O:\Economics\NEAT\06_Dissemination\EU logo\EU_flag_LLP_EN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79" y="5877272"/>
            <a:ext cx="1918793" cy="74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02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8DFBB-50A2-4C90-8CE0-9EF276999E45}" type="slidenum">
              <a:rPr lang="en-GB" smtClean="0"/>
              <a:t>31</a:t>
            </a:fld>
            <a:endParaRPr lang="en-GB"/>
          </a:p>
        </p:txBody>
      </p:sp>
      <p:cxnSp>
        <p:nvCxnSpPr>
          <p:cNvPr id="5" name="Straight Connector 4"/>
          <p:cNvCxnSpPr/>
          <p:nvPr/>
        </p:nvCxnSpPr>
        <p:spPr>
          <a:xfrm>
            <a:off x="1691680" y="1268760"/>
            <a:ext cx="0" cy="43204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21" descr="NEAT_logo_4c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2475" y="192088"/>
            <a:ext cx="1468438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>
            <a:off x="1691680" y="5589240"/>
            <a:ext cx="50405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0"/>
          <p:cNvSpPr/>
          <p:nvPr/>
        </p:nvSpPr>
        <p:spPr>
          <a:xfrm rot="408077" flipH="1" flipV="1">
            <a:off x="2025216" y="-3239440"/>
            <a:ext cx="9952337" cy="8656358"/>
          </a:xfrm>
          <a:prstGeom prst="arc">
            <a:avLst>
              <a:gd name="adj1" fmla="val 16200000"/>
              <a:gd name="adj2" fmla="val 20906924"/>
            </a:avLst>
          </a:prstGeom>
          <a:noFill/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336643" y="5661248"/>
            <a:ext cx="1800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Butter consumed</a:t>
            </a:r>
          </a:p>
          <a:p>
            <a:pPr algn="ctr"/>
            <a:r>
              <a:rPr lang="en-GB" dirty="0" smtClean="0"/>
              <a:t>(kg)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23528" y="980728"/>
            <a:ext cx="1512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Vegetable </a:t>
            </a:r>
          </a:p>
          <a:p>
            <a:pPr algn="ctr"/>
            <a:r>
              <a:rPr lang="en-GB" dirty="0" smtClean="0"/>
              <a:t>Fats</a:t>
            </a:r>
          </a:p>
          <a:p>
            <a:pPr algn="ctr"/>
            <a:r>
              <a:rPr lang="en-GB" dirty="0" smtClean="0"/>
              <a:t>consumed</a:t>
            </a:r>
          </a:p>
          <a:p>
            <a:pPr algn="ctr"/>
            <a:r>
              <a:rPr lang="en-GB" dirty="0" smtClean="0"/>
              <a:t>(kg)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1403648" y="544522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4666193" y="2732630"/>
            <a:ext cx="2335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Total Utility = constant</a:t>
            </a:r>
            <a:endParaRPr lang="en-GB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2483769" y="2181057"/>
            <a:ext cx="2182424" cy="5515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246132" y="4941168"/>
            <a:ext cx="1556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/>
              <a:t>INDIFFERENCE</a:t>
            </a:r>
          </a:p>
          <a:p>
            <a:pPr algn="ctr"/>
            <a:r>
              <a:rPr lang="en-GB" b="1" dirty="0" smtClean="0"/>
              <a:t>CURVE</a:t>
            </a:r>
            <a:endParaRPr lang="en-GB" b="1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3646251" y="3140968"/>
            <a:ext cx="1045592" cy="7852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363418" y="3284984"/>
            <a:ext cx="0" cy="1656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63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8DFBB-50A2-4C90-8CE0-9EF276999E45}" type="slidenum">
              <a:rPr lang="en-GB" smtClean="0"/>
              <a:t>32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539552" y="620688"/>
            <a:ext cx="838842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84363" indent="-1884363" algn="ctr"/>
            <a:r>
              <a:rPr lang="en-GB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CHOOSING BETWEEN VALUED ALTERNATIVES:</a:t>
            </a:r>
          </a:p>
          <a:p>
            <a:pPr marL="1884363" indent="-1884363" algn="ctr"/>
            <a:r>
              <a:rPr lang="en-GB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INDIFFERENCE CURVES</a:t>
            </a:r>
          </a:p>
          <a:p>
            <a:pPr marL="1884363" indent="-1884363"/>
            <a:endParaRPr lang="en-GB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06563" indent="-1706563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Assume: 	2 value sources,      B = Butter</a:t>
            </a:r>
          </a:p>
          <a:p>
            <a:pPr marL="1706563" indent="-1706563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			  V = Vegetable fats</a:t>
            </a:r>
          </a:p>
          <a:p>
            <a:pPr marL="1706563" indent="-1706563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06563" indent="-1706563"/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Note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One animal product, one non-animal product</a:t>
            </a:r>
          </a:p>
          <a:p>
            <a:pPr marL="1706563" indent="-1706563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06563" indent="-1706563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utility functions,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06563" indent="-1706563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06563" indent="-1706563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	 i.e.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Uv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= f(V) is different from U</a:t>
            </a:r>
            <a:r>
              <a:rPr lang="en-GB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f(B)</a:t>
            </a:r>
          </a:p>
          <a:p>
            <a:pPr marL="1706563" indent="-1706563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06563" indent="-1706563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GB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06563" indent="-1706563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21" descr="NEAT_logo_4c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2475" y="192088"/>
            <a:ext cx="1468438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O:\Economics\NEAT\06_Dissemination\EU logo\EU_flag_LLP_EN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79" y="5877272"/>
            <a:ext cx="1918793" cy="74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36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8DFBB-50A2-4C90-8CE0-9EF276999E45}" type="slidenum">
              <a:rPr lang="en-GB" smtClean="0"/>
              <a:t>33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548194" y="606425"/>
            <a:ext cx="838842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38275" indent="-1438275"/>
            <a:r>
              <a:rPr lang="en-GB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QUESTION:  How should the consumer choose the best combination of butter and vegetable fats to maintain their current level of overall satisfaction?</a:t>
            </a:r>
          </a:p>
          <a:p>
            <a:pPr marL="1884363" indent="-1884363"/>
            <a:endParaRPr lang="en-GB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06563" indent="-1706563"/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Remember!  </a:t>
            </a:r>
          </a:p>
          <a:p>
            <a:pPr marL="1706563" indent="-1706563"/>
            <a:endParaRPr lang="en-GB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4988" indent="-534988"/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= MU is the criterion for deciding how much to spend on </a:t>
            </a:r>
            <a:r>
              <a:rPr lang="en-GB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source of value, given its per unit price, </a:t>
            </a:r>
          </a:p>
          <a:p>
            <a:pPr marL="1706563" indent="-1706563"/>
            <a:endParaRPr lang="en-GB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So, for </a:t>
            </a:r>
            <a:r>
              <a:rPr lang="en-GB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V and 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taken </a:t>
            </a:r>
            <a:r>
              <a:rPr lang="en-GB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isolation</a:t>
            </a: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endParaRPr lang="en-GB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MU</a:t>
            </a:r>
            <a:r>
              <a:rPr lang="en-GB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GB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P</a:t>
            </a:r>
            <a:r>
              <a:rPr lang="en-GB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MU</a:t>
            </a:r>
            <a:r>
              <a:rPr lang="en-GB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GB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21" descr="NEAT_logo_4c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2475" y="192088"/>
            <a:ext cx="1468438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O:\Economics\NEAT\06_Dissemination\EU logo\EU_flag_LLP_EN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79" y="5877272"/>
            <a:ext cx="1918793" cy="74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70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8DFBB-50A2-4C90-8CE0-9EF276999E45}" type="slidenum">
              <a:rPr lang="en-GB" smtClean="0"/>
              <a:t>34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606425"/>
            <a:ext cx="868509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996113" algn="l"/>
              </a:tabLst>
            </a:pPr>
            <a:endParaRPr lang="en-GB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84363" indent="-1884363"/>
            <a:r>
              <a:rPr lang="en-GB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can be shown that:</a:t>
            </a:r>
          </a:p>
          <a:p>
            <a:pPr marL="1884363" indent="-1884363"/>
            <a:endParaRPr lang="en-GB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criterion for maximising total utility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from the two goods (butter and vegetable fats) is that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Marginal Utility of vegetable fats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 =  (-)  </a:t>
            </a:r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Price of vegetable fats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     Marginal Utility of butter                        Price of butter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In symbols,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06563" indent="-1706563"/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MU</a:t>
            </a:r>
            <a:r>
              <a:rPr lang="en-GB" sz="1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=  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(-) </a:t>
            </a:r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1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</a:p>
          <a:p>
            <a:pPr marL="1706563" indent="-1706563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MU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  <a:p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21" descr="NEAT_logo_4c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2475" y="192088"/>
            <a:ext cx="1468438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3563888" y="3431579"/>
            <a:ext cx="3778249" cy="146714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964944" y="3703487"/>
            <a:ext cx="29761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Indifference curve gradient </a:t>
            </a:r>
          </a:p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= (minus)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  Price ratio for the goods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059832" y="4149080"/>
            <a:ext cx="504056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O:\Economics\NEAT\06_Dissemination\EU logo\EU_flag_LLP_EN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79" y="5877272"/>
            <a:ext cx="1918793" cy="74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73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8DFBB-50A2-4C90-8CE0-9EF276999E45}" type="slidenum">
              <a:rPr lang="en-GB" smtClean="0"/>
              <a:t>35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606425"/>
            <a:ext cx="868509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84363" indent="-1884363"/>
            <a:r>
              <a:rPr lang="en-GB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Also:</a:t>
            </a:r>
          </a:p>
          <a:p>
            <a:pPr marL="1884363" indent="-1884363"/>
            <a:endParaRPr lang="en-GB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more money available to spend on the two goods, the higher the indifference curve (total utility) that can be reached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total sum of money available for expenditure on the two goods (E) is defined as the </a:t>
            </a:r>
            <a:r>
              <a:rPr lang="en-GB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LINE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so that </a:t>
            </a:r>
          </a:p>
          <a:p>
            <a:endParaRPr lang="en-GB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GB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= </a:t>
            </a:r>
            <a:r>
              <a:rPr lang="en-GB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b="1" baseline="-25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en-GB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 + P</a:t>
            </a:r>
            <a:r>
              <a:rPr lang="en-GB" b="1" baseline="-25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en-GB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endParaRPr lang="en-GB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E 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= Total expenditure (budget available)</a:t>
            </a:r>
          </a:p>
          <a:p>
            <a:r>
              <a:rPr lang="en-GB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P</a:t>
            </a:r>
            <a:r>
              <a:rPr lang="en-GB" b="1" baseline="-25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= Price per unit vegetable fats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		</a:t>
            </a:r>
            <a:r>
              <a:rPr lang="en-GB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= Quantity consumed of vegetable fats</a:t>
            </a:r>
          </a:p>
          <a:p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b="1" baseline="-25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Price per unit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butter</a:t>
            </a:r>
          </a:p>
          <a:p>
            <a:r>
              <a:rPr lang="en-GB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B</a:t>
            </a: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Quantity consumed of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butter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						   Thus -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21" descr="NEAT_logo_4c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2475" y="192088"/>
            <a:ext cx="1468438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O:\Economics\NEAT\06_Dissemination\EU logo\EU_flag_LLP_EN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79" y="5877272"/>
            <a:ext cx="1918793" cy="74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59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8DFBB-50A2-4C90-8CE0-9EF276999E45}" type="slidenum">
              <a:rPr lang="en-GB" smtClean="0"/>
              <a:t>36</a:t>
            </a:fld>
            <a:endParaRPr lang="en-GB"/>
          </a:p>
        </p:txBody>
      </p:sp>
      <p:cxnSp>
        <p:nvCxnSpPr>
          <p:cNvPr id="5" name="Straight Connector 4"/>
          <p:cNvCxnSpPr/>
          <p:nvPr/>
        </p:nvCxnSpPr>
        <p:spPr>
          <a:xfrm>
            <a:off x="1691680" y="1268760"/>
            <a:ext cx="0" cy="43204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21" descr="NEAT_logo_4c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2475" y="192088"/>
            <a:ext cx="1468438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>
            <a:off x="1691680" y="5589240"/>
            <a:ext cx="50405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0"/>
          <p:cNvSpPr/>
          <p:nvPr/>
        </p:nvSpPr>
        <p:spPr>
          <a:xfrm rot="408077" flipH="1" flipV="1">
            <a:off x="2025216" y="-3239440"/>
            <a:ext cx="9952337" cy="8656358"/>
          </a:xfrm>
          <a:prstGeom prst="arc">
            <a:avLst>
              <a:gd name="adj1" fmla="val 16200000"/>
              <a:gd name="adj2" fmla="val 20906924"/>
            </a:avLst>
          </a:prstGeom>
          <a:noFill/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336643" y="5661248"/>
            <a:ext cx="1800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Butter consumed</a:t>
            </a:r>
          </a:p>
          <a:p>
            <a:pPr algn="ctr"/>
            <a:r>
              <a:rPr lang="en-GB" dirty="0" smtClean="0"/>
              <a:t>(kg)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23528" y="980728"/>
            <a:ext cx="1512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Vegetable </a:t>
            </a:r>
          </a:p>
          <a:p>
            <a:pPr algn="ctr"/>
            <a:r>
              <a:rPr lang="en-GB" dirty="0" smtClean="0"/>
              <a:t>Fats</a:t>
            </a:r>
          </a:p>
          <a:p>
            <a:pPr algn="ctr"/>
            <a:r>
              <a:rPr lang="en-GB" dirty="0" smtClean="0"/>
              <a:t>consumed</a:t>
            </a:r>
          </a:p>
          <a:p>
            <a:pPr algn="ctr"/>
            <a:r>
              <a:rPr lang="en-GB" dirty="0" smtClean="0"/>
              <a:t>(kg)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1403648" y="544522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5856954" y="4609135"/>
            <a:ext cx="2335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Total Utility = constant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6246132" y="4941168"/>
            <a:ext cx="1556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/>
              <a:t>INDIFFERENCE</a:t>
            </a:r>
          </a:p>
          <a:p>
            <a:pPr algn="ctr"/>
            <a:r>
              <a:rPr lang="en-GB" b="1" dirty="0" smtClean="0"/>
              <a:t>CURVE</a:t>
            </a:r>
            <a:endParaRPr lang="en-GB" b="1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1691680" y="1628800"/>
            <a:ext cx="2592288" cy="396044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4139952" y="3609020"/>
            <a:ext cx="1656184" cy="165531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1691680" y="3068960"/>
            <a:ext cx="93610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627784" y="3068960"/>
            <a:ext cx="0" cy="252028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71600" y="2852936"/>
            <a:ext cx="688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 opt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2339752" y="5661248"/>
            <a:ext cx="682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 opt</a:t>
            </a:r>
            <a:endParaRPr lang="en-GB" dirty="0"/>
          </a:p>
        </p:txBody>
      </p:sp>
      <p:sp>
        <p:nvSpPr>
          <p:cNvPr id="31" name="Rectangle 30"/>
          <p:cNvSpPr/>
          <p:nvPr/>
        </p:nvSpPr>
        <p:spPr>
          <a:xfrm>
            <a:off x="193152" y="4113510"/>
            <a:ext cx="15568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06563" indent="-1706563"/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MU</a:t>
            </a:r>
            <a:r>
              <a:rPr lang="en-GB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= (-) </a:t>
            </a:r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</a:p>
          <a:p>
            <a:pPr marL="1706563" indent="-1706563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MU</a:t>
            </a:r>
            <a:r>
              <a:rPr lang="en-GB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P</a:t>
            </a:r>
            <a:r>
              <a:rPr lang="en-GB" baseline="-25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GB" u="sng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1366332" y="3145613"/>
            <a:ext cx="1143248" cy="9268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209656" y="3001892"/>
            <a:ext cx="4682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06563" indent="-1706563" algn="ctr"/>
            <a:r>
              <a:rPr lang="en-GB" dirty="0" smtClean="0"/>
              <a:t>  Total expenditure,  E = </a:t>
            </a:r>
            <a:r>
              <a:rPr lang="en-GB" dirty="0" smtClean="0">
                <a:cs typeface="Arial" panose="020B0604020202020204" pitchFamily="34" charset="0"/>
              </a:rPr>
              <a:t>P</a:t>
            </a:r>
            <a:r>
              <a:rPr lang="en-GB" baseline="-25000" dirty="0" smtClean="0">
                <a:cs typeface="Arial" panose="020B0604020202020204" pitchFamily="34" charset="0"/>
              </a:rPr>
              <a:t>V </a:t>
            </a:r>
            <a:r>
              <a:rPr lang="en-GB" dirty="0" smtClean="0">
                <a:cs typeface="Arial" panose="020B0604020202020204" pitchFamily="34" charset="0"/>
              </a:rPr>
              <a:t>V  +</a:t>
            </a:r>
            <a:r>
              <a:rPr lang="en-GB" dirty="0">
                <a:cs typeface="Arial" panose="020B0604020202020204" pitchFamily="34" charset="0"/>
              </a:rPr>
              <a:t> </a:t>
            </a:r>
            <a:r>
              <a:rPr lang="en-GB" dirty="0" smtClean="0">
                <a:cs typeface="Arial" panose="020B0604020202020204" pitchFamily="34" charset="0"/>
              </a:rPr>
              <a:t>P</a:t>
            </a:r>
            <a:r>
              <a:rPr lang="en-GB" baseline="-25000" dirty="0" smtClean="0">
                <a:cs typeface="Arial" panose="020B0604020202020204" pitchFamily="34" charset="0"/>
              </a:rPr>
              <a:t>B </a:t>
            </a:r>
            <a:r>
              <a:rPr lang="en-GB" dirty="0" smtClean="0">
                <a:cs typeface="Arial" panose="020B0604020202020204" pitchFamily="34" charset="0"/>
              </a:rPr>
              <a:t>B </a:t>
            </a:r>
          </a:p>
          <a:p>
            <a:pPr marL="1706563" indent="-1706563" algn="ctr"/>
            <a:r>
              <a:rPr lang="en-GB" dirty="0">
                <a:cs typeface="Arial" panose="020B0604020202020204" pitchFamily="34" charset="0"/>
              </a:rPr>
              <a:t> </a:t>
            </a:r>
            <a:r>
              <a:rPr lang="en-GB" dirty="0" smtClean="0">
                <a:cs typeface="Arial" panose="020B0604020202020204" pitchFamily="34" charset="0"/>
              </a:rPr>
              <a:t>  is the budget line with </a:t>
            </a:r>
            <a:r>
              <a:rPr lang="en-GB" dirty="0" smtClean="0"/>
              <a:t>gradient </a:t>
            </a:r>
            <a:r>
              <a:rPr lang="en-GB" dirty="0"/>
              <a:t>(-) P</a:t>
            </a:r>
            <a:r>
              <a:rPr lang="en-GB" baseline="-25000" dirty="0"/>
              <a:t>V </a:t>
            </a:r>
            <a:r>
              <a:rPr lang="en-GB" dirty="0"/>
              <a:t>/</a:t>
            </a:r>
            <a:r>
              <a:rPr lang="en-GB" dirty="0" smtClean="0"/>
              <a:t>P</a:t>
            </a:r>
            <a:r>
              <a:rPr lang="en-GB" baseline="-25000" dirty="0" smtClean="0"/>
              <a:t>B</a:t>
            </a:r>
            <a:endParaRPr lang="en-GB" baseline="-25000" dirty="0"/>
          </a:p>
          <a:p>
            <a:pPr marL="1706563" indent="-1706563"/>
            <a:endParaRPr lang="en-GB" dirty="0" smtClean="0">
              <a:cs typeface="Arial" panose="020B0604020202020204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3730909" y="980728"/>
            <a:ext cx="3637801" cy="1800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4060563" y="1311138"/>
            <a:ext cx="31744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Quantities of vegetable fats, V, and butter, B, consumed that </a:t>
            </a:r>
            <a:r>
              <a:rPr lang="en-GB" u="sng" dirty="0" smtClean="0"/>
              <a:t>maximises total utility given the </a:t>
            </a:r>
            <a:r>
              <a:rPr lang="en-GB" dirty="0" smtClean="0"/>
              <a:t> </a:t>
            </a:r>
            <a:r>
              <a:rPr lang="en-GB" u="sng" dirty="0" smtClean="0"/>
              <a:t>budget constraint </a:t>
            </a:r>
            <a:endParaRPr lang="en-GB" u="sng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2680840" y="1988840"/>
            <a:ext cx="1050069" cy="10130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77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8DFBB-50A2-4C90-8CE0-9EF276999E45}" type="slidenum">
              <a:rPr lang="en-GB" smtClean="0"/>
              <a:t>37</a:t>
            </a:fld>
            <a:endParaRPr lang="en-GB"/>
          </a:p>
        </p:txBody>
      </p:sp>
      <p:pic>
        <p:nvPicPr>
          <p:cNvPr id="3" name="Grafik 21" descr="NEAT_logo_4c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2475" y="192088"/>
            <a:ext cx="1468438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520" y="425470"/>
            <a:ext cx="8784976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FURTHERMORE</a:t>
            </a:r>
          </a:p>
          <a:p>
            <a:endParaRPr lang="en-GB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Indifference curves lead to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demand curves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, e.g. how quantities of butter consumed change if, say, butter price P</a:t>
            </a:r>
            <a:r>
              <a:rPr lang="en-GB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progressively </a:t>
            </a:r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falls</a:t>
            </a: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response of consumption to price change is called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price elasticity of demand,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defined as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		 </a:t>
            </a:r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% change in quantity demanded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	            		% change in price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Consequently, how expenditure on butter changes determines </a:t>
            </a:r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how much is left to spend on other things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(here, only vegetable fats) BUT could be on </a:t>
            </a:r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anything else that a consumer values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And so, we learn that a change in one variable (butter price), has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indirect 	effects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1821" y="3210847"/>
            <a:ext cx="449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32848" y="3228945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O:\Economics\NEAT\06_Dissemination\EU logo\EU_flag_LLP_EN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79" y="5877272"/>
            <a:ext cx="1918793" cy="74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62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8DFBB-50A2-4C90-8CE0-9EF276999E45}" type="slidenum">
              <a:rPr lang="en-GB" smtClean="0"/>
              <a:t>38</a:t>
            </a:fld>
            <a:endParaRPr lang="en-GB"/>
          </a:p>
        </p:txBody>
      </p:sp>
      <p:cxnSp>
        <p:nvCxnSpPr>
          <p:cNvPr id="5" name="Straight Connector 4"/>
          <p:cNvCxnSpPr/>
          <p:nvPr/>
        </p:nvCxnSpPr>
        <p:spPr>
          <a:xfrm>
            <a:off x="1691680" y="1268760"/>
            <a:ext cx="0" cy="43204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21" descr="NEAT_logo_4c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2475" y="192088"/>
            <a:ext cx="1468438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>
            <a:off x="1691680" y="5589240"/>
            <a:ext cx="50405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0"/>
          <p:cNvSpPr/>
          <p:nvPr/>
        </p:nvSpPr>
        <p:spPr>
          <a:xfrm rot="408077" flipH="1" flipV="1">
            <a:off x="2025216" y="-3239440"/>
            <a:ext cx="9952337" cy="8656358"/>
          </a:xfrm>
          <a:prstGeom prst="arc">
            <a:avLst>
              <a:gd name="adj1" fmla="val 17400708"/>
              <a:gd name="adj2" fmla="val 20906924"/>
            </a:avLst>
          </a:prstGeom>
          <a:noFill/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060554" y="5661248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Butter consumed (kg)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28" y="980728"/>
            <a:ext cx="1512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Vegetable </a:t>
            </a:r>
          </a:p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Fats</a:t>
            </a:r>
          </a:p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consumed</a:t>
            </a:r>
          </a:p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(kg)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03648" y="544522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</a:t>
            </a:r>
            <a:endParaRPr lang="en-GB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1691680" y="1628800"/>
            <a:ext cx="2592288" cy="396044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617868" y="3068960"/>
            <a:ext cx="1565" cy="252028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339752" y="5661248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B1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915164" y="1633446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06563" indent="-1706563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Total money expenditure E still </a:t>
            </a:r>
          </a:p>
          <a:p>
            <a:pPr marL="1706563" indent="-1706563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= P</a:t>
            </a:r>
            <a:r>
              <a:rPr lang="en-GB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V  +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endParaRPr lang="en-GB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1710142" y="1633446"/>
            <a:ext cx="3509930" cy="3955794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718518" y="1652471"/>
            <a:ext cx="4446034" cy="3955794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Arc 34"/>
          <p:cNvSpPr/>
          <p:nvPr/>
        </p:nvSpPr>
        <p:spPr>
          <a:xfrm rot="408077" flipH="1" flipV="1">
            <a:off x="3040881" y="-3328657"/>
            <a:ext cx="9591623" cy="8724456"/>
          </a:xfrm>
          <a:prstGeom prst="arc">
            <a:avLst>
              <a:gd name="adj1" fmla="val 17388500"/>
              <a:gd name="adj2" fmla="val 20857664"/>
            </a:avLst>
          </a:prstGeom>
          <a:noFill/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Arc 36"/>
          <p:cNvSpPr/>
          <p:nvPr/>
        </p:nvSpPr>
        <p:spPr>
          <a:xfrm rot="257278" flipH="1" flipV="1">
            <a:off x="2489976" y="-3736150"/>
            <a:ext cx="9778228" cy="9199765"/>
          </a:xfrm>
          <a:prstGeom prst="arc">
            <a:avLst>
              <a:gd name="adj1" fmla="val 17577526"/>
              <a:gd name="adj2" fmla="val 20906924"/>
            </a:avLst>
          </a:prstGeom>
          <a:noFill/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reeform 20"/>
          <p:cNvSpPr/>
          <p:nvPr/>
        </p:nvSpPr>
        <p:spPr>
          <a:xfrm>
            <a:off x="2051719" y="2524125"/>
            <a:ext cx="3638533" cy="1984995"/>
          </a:xfrm>
          <a:custGeom>
            <a:avLst/>
            <a:gdLst>
              <a:gd name="connsiteX0" fmla="*/ 0 w 3737628"/>
              <a:gd name="connsiteY0" fmla="*/ 0 h 1895475"/>
              <a:gd name="connsiteX1" fmla="*/ 714375 w 3737628"/>
              <a:gd name="connsiteY1" fmla="*/ 590550 h 1895475"/>
              <a:gd name="connsiteX2" fmla="*/ 1647825 w 3737628"/>
              <a:gd name="connsiteY2" fmla="*/ 1219200 h 1895475"/>
              <a:gd name="connsiteX3" fmla="*/ 3086100 w 3737628"/>
              <a:gd name="connsiteY3" fmla="*/ 1724025 h 1895475"/>
              <a:gd name="connsiteX4" fmla="*/ 3667125 w 3737628"/>
              <a:gd name="connsiteY4" fmla="*/ 1866900 h 1895475"/>
              <a:gd name="connsiteX5" fmla="*/ 3733800 w 3737628"/>
              <a:gd name="connsiteY5" fmla="*/ 1885950 h 1895475"/>
              <a:gd name="connsiteX6" fmla="*/ 3724275 w 3737628"/>
              <a:gd name="connsiteY6" fmla="*/ 1885950 h 1895475"/>
              <a:gd name="connsiteX7" fmla="*/ 3733800 w 3737628"/>
              <a:gd name="connsiteY7" fmla="*/ 1895475 h 189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7628" h="1895475">
                <a:moveTo>
                  <a:pt x="0" y="0"/>
                </a:moveTo>
                <a:cubicBezTo>
                  <a:pt x="219869" y="193675"/>
                  <a:pt x="439738" y="387350"/>
                  <a:pt x="714375" y="590550"/>
                </a:cubicBezTo>
                <a:cubicBezTo>
                  <a:pt x="989012" y="793750"/>
                  <a:pt x="1252537" y="1030287"/>
                  <a:pt x="1647825" y="1219200"/>
                </a:cubicBezTo>
                <a:cubicBezTo>
                  <a:pt x="2043113" y="1408113"/>
                  <a:pt x="2749550" y="1616075"/>
                  <a:pt x="3086100" y="1724025"/>
                </a:cubicBezTo>
                <a:cubicBezTo>
                  <a:pt x="3422650" y="1831975"/>
                  <a:pt x="3559175" y="1839913"/>
                  <a:pt x="3667125" y="1866900"/>
                </a:cubicBezTo>
                <a:cubicBezTo>
                  <a:pt x="3775075" y="1893887"/>
                  <a:pt x="3724275" y="1882775"/>
                  <a:pt x="3733800" y="1885950"/>
                </a:cubicBezTo>
                <a:cubicBezTo>
                  <a:pt x="3743325" y="1889125"/>
                  <a:pt x="3724275" y="1884363"/>
                  <a:pt x="3724275" y="1885950"/>
                </a:cubicBezTo>
                <a:cubicBezTo>
                  <a:pt x="3724275" y="1887537"/>
                  <a:pt x="3729037" y="1891506"/>
                  <a:pt x="3733800" y="189547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Connector 24"/>
          <p:cNvCxnSpPr>
            <a:stCxn id="21" idx="2"/>
          </p:cNvCxnSpPr>
          <p:nvPr/>
        </p:nvCxnSpPr>
        <p:spPr>
          <a:xfrm flipH="1">
            <a:off x="3635896" y="3800906"/>
            <a:ext cx="19960" cy="178833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572000" y="4149080"/>
            <a:ext cx="0" cy="145918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940152" y="3959768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Price-consumption curve</a:t>
            </a:r>
            <a:endParaRPr lang="en-GB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19042" y="5661248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B3</a:t>
            </a:r>
            <a:endParaRPr lang="en-GB" dirty="0"/>
          </a:p>
        </p:txBody>
      </p:sp>
      <p:sp>
        <p:nvSpPr>
          <p:cNvPr id="41" name="TextBox 40"/>
          <p:cNvSpPr txBox="1"/>
          <p:nvPr/>
        </p:nvSpPr>
        <p:spPr>
          <a:xfrm>
            <a:off x="3422536" y="5660885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B2</a:t>
            </a:r>
            <a:endParaRPr lang="en-GB" dirty="0"/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2159731" y="1033571"/>
            <a:ext cx="606741" cy="4088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2558027" y="1048398"/>
            <a:ext cx="208445" cy="3939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2766472" y="1048398"/>
            <a:ext cx="255454" cy="3939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064692" y="679066"/>
            <a:ext cx="2129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Indifference curves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519804" y="2293355"/>
            <a:ext cx="40575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fixed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As P</a:t>
            </a:r>
            <a:r>
              <a:rPr lang="en-GB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falls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, B consumption </a:t>
            </a:r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increases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V consumption </a:t>
            </a:r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decreases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508104" y="4149080"/>
            <a:ext cx="432048" cy="1800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474" y="6042134"/>
            <a:ext cx="9084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EXAMPLE 1</a:t>
            </a:r>
            <a:r>
              <a:rPr lang="en-GB" b="1" dirty="0"/>
              <a:t>: Butter </a:t>
            </a:r>
            <a:r>
              <a:rPr lang="en-GB" b="1" dirty="0" smtClean="0"/>
              <a:t>expenditure </a:t>
            </a:r>
            <a:r>
              <a:rPr lang="en-GB" b="1" u="sng" dirty="0" smtClean="0"/>
              <a:t>in</a:t>
            </a:r>
            <a:r>
              <a:rPr lang="en-GB" b="1" dirty="0" smtClean="0"/>
              <a:t>creases, because demand for butter is price </a:t>
            </a:r>
            <a:r>
              <a:rPr lang="en-GB" b="1" u="sng" dirty="0" smtClean="0"/>
              <a:t>el</a:t>
            </a:r>
            <a:r>
              <a:rPr lang="en-GB" b="1" dirty="0" smtClean="0"/>
              <a:t>astic (ED &gt; 1),</a:t>
            </a:r>
          </a:p>
          <a:p>
            <a:pPr indent="1162050"/>
            <a:r>
              <a:rPr lang="en-GB" b="1" dirty="0"/>
              <a:t> </a:t>
            </a:r>
            <a:r>
              <a:rPr lang="en-GB" b="1" dirty="0" smtClean="0"/>
              <a:t>so </a:t>
            </a:r>
            <a:r>
              <a:rPr lang="en-GB" b="1" u="sng" dirty="0" smtClean="0"/>
              <a:t>less</a:t>
            </a:r>
            <a:r>
              <a:rPr lang="en-GB" b="1" dirty="0" smtClean="0"/>
              <a:t> can be spent on vegetable fats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11108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8DFBB-50A2-4C90-8CE0-9EF276999E45}" type="slidenum">
              <a:rPr lang="en-GB" smtClean="0"/>
              <a:t>39</a:t>
            </a:fld>
            <a:endParaRPr lang="en-GB"/>
          </a:p>
        </p:txBody>
      </p:sp>
      <p:cxnSp>
        <p:nvCxnSpPr>
          <p:cNvPr id="5" name="Straight Connector 4"/>
          <p:cNvCxnSpPr/>
          <p:nvPr/>
        </p:nvCxnSpPr>
        <p:spPr>
          <a:xfrm>
            <a:off x="1691680" y="1268760"/>
            <a:ext cx="0" cy="43204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21" descr="NEAT_logo_4c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2475" y="192088"/>
            <a:ext cx="1468438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>
            <a:off x="1691680" y="5589240"/>
            <a:ext cx="50405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0"/>
          <p:cNvSpPr/>
          <p:nvPr/>
        </p:nvSpPr>
        <p:spPr>
          <a:xfrm flipH="1" flipV="1">
            <a:off x="2680838" y="-1035496"/>
            <a:ext cx="7795817" cy="6643761"/>
          </a:xfrm>
          <a:prstGeom prst="arc">
            <a:avLst>
              <a:gd name="adj1" fmla="val 17400708"/>
              <a:gd name="adj2" fmla="val 21218102"/>
            </a:avLst>
          </a:prstGeom>
          <a:noFill/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060553" y="5661248"/>
            <a:ext cx="2390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Butter consumed (kg)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28" y="980728"/>
            <a:ext cx="1512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Vegetable </a:t>
            </a:r>
          </a:p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Fats</a:t>
            </a:r>
          </a:p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consumed</a:t>
            </a:r>
          </a:p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(kg)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03648" y="544522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</a:t>
            </a:r>
            <a:endParaRPr lang="en-GB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1691680" y="1628800"/>
            <a:ext cx="2592288" cy="396044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342061" y="4149080"/>
            <a:ext cx="13816" cy="144016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050046" y="5661248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B1</a:t>
            </a:r>
            <a:endParaRPr lang="en-GB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1710142" y="1633446"/>
            <a:ext cx="3509930" cy="3955794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718518" y="1652471"/>
            <a:ext cx="4446034" cy="3955794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Arc 34"/>
          <p:cNvSpPr/>
          <p:nvPr/>
        </p:nvSpPr>
        <p:spPr>
          <a:xfrm rot="680567" flipH="1" flipV="1">
            <a:off x="2990284" y="-392882"/>
            <a:ext cx="7031659" cy="5093883"/>
          </a:xfrm>
          <a:prstGeom prst="arc">
            <a:avLst>
              <a:gd name="adj1" fmla="val 17388500"/>
              <a:gd name="adj2" fmla="val 20857664"/>
            </a:avLst>
          </a:prstGeom>
          <a:noFill/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Arc 36"/>
          <p:cNvSpPr/>
          <p:nvPr/>
        </p:nvSpPr>
        <p:spPr>
          <a:xfrm rot="257278" flipH="1" flipV="1">
            <a:off x="2489976" y="-3736150"/>
            <a:ext cx="9778228" cy="9199765"/>
          </a:xfrm>
          <a:prstGeom prst="arc">
            <a:avLst>
              <a:gd name="adj1" fmla="val 17577526"/>
              <a:gd name="adj2" fmla="val 19986865"/>
            </a:avLst>
          </a:prstGeom>
          <a:noFill/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reeform 20"/>
          <p:cNvSpPr/>
          <p:nvPr/>
        </p:nvSpPr>
        <p:spPr>
          <a:xfrm rot="10058637" flipV="1">
            <a:off x="2094919" y="3187430"/>
            <a:ext cx="2597710" cy="1334100"/>
          </a:xfrm>
          <a:custGeom>
            <a:avLst/>
            <a:gdLst>
              <a:gd name="connsiteX0" fmla="*/ 0 w 3737628"/>
              <a:gd name="connsiteY0" fmla="*/ 0 h 1895475"/>
              <a:gd name="connsiteX1" fmla="*/ 714375 w 3737628"/>
              <a:gd name="connsiteY1" fmla="*/ 590550 h 1895475"/>
              <a:gd name="connsiteX2" fmla="*/ 1647825 w 3737628"/>
              <a:gd name="connsiteY2" fmla="*/ 1219200 h 1895475"/>
              <a:gd name="connsiteX3" fmla="*/ 3086100 w 3737628"/>
              <a:gd name="connsiteY3" fmla="*/ 1724025 h 1895475"/>
              <a:gd name="connsiteX4" fmla="*/ 3667125 w 3737628"/>
              <a:gd name="connsiteY4" fmla="*/ 1866900 h 1895475"/>
              <a:gd name="connsiteX5" fmla="*/ 3733800 w 3737628"/>
              <a:gd name="connsiteY5" fmla="*/ 1885950 h 1895475"/>
              <a:gd name="connsiteX6" fmla="*/ 3724275 w 3737628"/>
              <a:gd name="connsiteY6" fmla="*/ 1885950 h 1895475"/>
              <a:gd name="connsiteX7" fmla="*/ 3733800 w 3737628"/>
              <a:gd name="connsiteY7" fmla="*/ 1895475 h 189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7628" h="1895475">
                <a:moveTo>
                  <a:pt x="0" y="0"/>
                </a:moveTo>
                <a:cubicBezTo>
                  <a:pt x="219869" y="193675"/>
                  <a:pt x="439738" y="387350"/>
                  <a:pt x="714375" y="590550"/>
                </a:cubicBezTo>
                <a:cubicBezTo>
                  <a:pt x="989012" y="793750"/>
                  <a:pt x="1252537" y="1030287"/>
                  <a:pt x="1647825" y="1219200"/>
                </a:cubicBezTo>
                <a:cubicBezTo>
                  <a:pt x="2043113" y="1408113"/>
                  <a:pt x="2749550" y="1616075"/>
                  <a:pt x="3086100" y="1724025"/>
                </a:cubicBezTo>
                <a:cubicBezTo>
                  <a:pt x="3422650" y="1831975"/>
                  <a:pt x="3559175" y="1839913"/>
                  <a:pt x="3667125" y="1866900"/>
                </a:cubicBezTo>
                <a:cubicBezTo>
                  <a:pt x="3775075" y="1893887"/>
                  <a:pt x="3724275" y="1882775"/>
                  <a:pt x="3733800" y="1885950"/>
                </a:cubicBezTo>
                <a:cubicBezTo>
                  <a:pt x="3743325" y="1889125"/>
                  <a:pt x="3724275" y="1884363"/>
                  <a:pt x="3724275" y="1885950"/>
                </a:cubicBezTo>
                <a:cubicBezTo>
                  <a:pt x="3724275" y="1887537"/>
                  <a:pt x="3729037" y="1891506"/>
                  <a:pt x="3733800" y="189547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Connector 24"/>
          <p:cNvCxnSpPr/>
          <p:nvPr/>
        </p:nvCxnSpPr>
        <p:spPr>
          <a:xfrm>
            <a:off x="3715345" y="3933056"/>
            <a:ext cx="0" cy="165618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935498" y="3710624"/>
            <a:ext cx="18876" cy="187308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940152" y="3959768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Price-consumption curve</a:t>
            </a:r>
            <a:endParaRPr lang="en-GB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43872" y="5661248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B3</a:t>
            </a:r>
            <a:endParaRPr lang="en-GB" dirty="0"/>
          </a:p>
        </p:txBody>
      </p:sp>
      <p:sp>
        <p:nvSpPr>
          <p:cNvPr id="41" name="TextBox 40"/>
          <p:cNvSpPr txBox="1"/>
          <p:nvPr/>
        </p:nvSpPr>
        <p:spPr>
          <a:xfrm>
            <a:off x="3422536" y="5660885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B2</a:t>
            </a:r>
            <a:endParaRPr lang="en-GB" dirty="0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2558027" y="1088739"/>
            <a:ext cx="122811" cy="13321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2558027" y="1100148"/>
            <a:ext cx="357789" cy="13207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2558027" y="1100148"/>
            <a:ext cx="463899" cy="10539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903996" y="730816"/>
            <a:ext cx="2129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Indifference curves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270592" y="3493684"/>
            <a:ext cx="1669560" cy="6553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915164" y="1633446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06563" indent="-1706563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Total money expenditure E still </a:t>
            </a:r>
          </a:p>
          <a:p>
            <a:pPr marL="1706563" indent="-1706563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= P</a:t>
            </a:r>
            <a:r>
              <a:rPr lang="en-GB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V  +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endParaRPr lang="en-GB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519804" y="2293355"/>
            <a:ext cx="39982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fixed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As P</a:t>
            </a:r>
            <a:r>
              <a:rPr lang="en-GB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falls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, B consumption </a:t>
            </a:r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increases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V consumption </a:t>
            </a:r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increases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-33652" y="6032609"/>
            <a:ext cx="92706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EXAMPLE 2: </a:t>
            </a:r>
            <a:r>
              <a:rPr lang="en-GB" b="1" dirty="0"/>
              <a:t>Butter </a:t>
            </a:r>
            <a:r>
              <a:rPr lang="en-GB" b="1" dirty="0" smtClean="0"/>
              <a:t>expenditure </a:t>
            </a:r>
            <a:r>
              <a:rPr lang="en-GB" b="1" u="sng" dirty="0" smtClean="0"/>
              <a:t>de</a:t>
            </a:r>
            <a:r>
              <a:rPr lang="en-GB" b="1" dirty="0" smtClean="0"/>
              <a:t>creases, because demand for butter is price </a:t>
            </a:r>
            <a:r>
              <a:rPr lang="en-GB" b="1" u="sng" dirty="0" smtClean="0"/>
              <a:t>inel</a:t>
            </a:r>
            <a:r>
              <a:rPr lang="en-GB" b="1" dirty="0" smtClean="0"/>
              <a:t>astic (ED &lt; 1),</a:t>
            </a:r>
          </a:p>
          <a:p>
            <a:pPr indent="1162050"/>
            <a:r>
              <a:rPr lang="en-GB" b="1" dirty="0"/>
              <a:t> </a:t>
            </a:r>
            <a:r>
              <a:rPr lang="en-GB" b="1" dirty="0" smtClean="0"/>
              <a:t>so </a:t>
            </a:r>
            <a:r>
              <a:rPr lang="en-GB" b="1" u="sng" dirty="0" smtClean="0"/>
              <a:t>more</a:t>
            </a:r>
            <a:r>
              <a:rPr lang="en-GB" b="1" dirty="0" smtClean="0"/>
              <a:t> can be spent on vegetable fats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1245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21" descr="NEAT_logo_4c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2475" y="192088"/>
            <a:ext cx="1468438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55576" y="764704"/>
            <a:ext cx="669674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Benefit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something that promotes well-being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55600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and so has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Value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monetary worth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 an everyday sense</a:t>
            </a:r>
          </a:p>
          <a:p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55600"/>
            <a:r>
              <a:rPr lang="en-GB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The price of a litre of milk, a kg of meat,</a:t>
            </a:r>
          </a:p>
          <a:p>
            <a:pPr marL="1520825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horse-riding lesson</a:t>
            </a:r>
          </a:p>
          <a:p>
            <a:pPr indent="355600"/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55600"/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BUT not everything of value has a money price</a:t>
            </a:r>
          </a:p>
          <a:p>
            <a:pPr marL="1520825" indent="-1165225"/>
            <a:endParaRPr lang="en-GB" sz="20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20825" indent="-1165225"/>
            <a:r>
              <a:rPr lang="en-GB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People’s pleasure that animals are well cared-for, a beautiful landscape, friendship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8DFBB-50A2-4C90-8CE0-9EF276999E45}" type="slidenum">
              <a:rPr lang="en-GB" smtClean="0"/>
              <a:t>4</a:t>
            </a:fld>
            <a:endParaRPr lang="en-GB"/>
          </a:p>
        </p:txBody>
      </p:sp>
      <p:pic>
        <p:nvPicPr>
          <p:cNvPr id="7" name="Picture 2" descr="O:\Economics\NEAT\06_Dissemination\EU logo\EU_flag_LLP_EN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79" y="5877272"/>
            <a:ext cx="1918793" cy="74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91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fik 21" descr="NEAT_logo_4c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2475" y="192088"/>
            <a:ext cx="1468438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64411" y="908720"/>
            <a:ext cx="862806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LESSONS FROM EXAMPLES 1 &amp; 2</a:t>
            </a:r>
          </a:p>
          <a:p>
            <a:endParaRPr lang="en-GB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People’s </a:t>
            </a:r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relative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values determine how their consumption mix changes when prices change relatively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price-consumption curve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can be used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to derive a demand curve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indent="361950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e.g. D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= f(P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) in Examples 1 and 2 above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71600" y="3861048"/>
            <a:ext cx="0" cy="2448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71600" y="6309320"/>
            <a:ext cx="2880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92080" y="3861048"/>
            <a:ext cx="0" cy="2448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292080" y="6309320"/>
            <a:ext cx="2880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rc 20"/>
          <p:cNvSpPr/>
          <p:nvPr/>
        </p:nvSpPr>
        <p:spPr>
          <a:xfrm rot="10224901">
            <a:off x="937456" y="1790504"/>
            <a:ext cx="4120218" cy="4025850"/>
          </a:xfrm>
          <a:prstGeom prst="arc">
            <a:avLst>
              <a:gd name="adj1" fmla="val 16510665"/>
              <a:gd name="adj2" fmla="val 2124816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c 21"/>
          <p:cNvSpPr/>
          <p:nvPr/>
        </p:nvSpPr>
        <p:spPr>
          <a:xfrm rot="20143117" flipH="1">
            <a:off x="6324984" y="3432453"/>
            <a:ext cx="815506" cy="3048228"/>
          </a:xfrm>
          <a:prstGeom prst="arc">
            <a:avLst>
              <a:gd name="adj1" fmla="val 16649405"/>
              <a:gd name="adj2" fmla="val 4660142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4" name="Straight Connector 23"/>
          <p:cNvCxnSpPr/>
          <p:nvPr/>
        </p:nvCxnSpPr>
        <p:spPr>
          <a:xfrm>
            <a:off x="1625427" y="5317132"/>
            <a:ext cx="0" cy="993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198400" y="5661248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131840" y="5814688"/>
            <a:ext cx="0" cy="4946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412067" y="6310509"/>
            <a:ext cx="3401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B1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991167" y="6308820"/>
            <a:ext cx="3401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B2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918331" y="6309320"/>
            <a:ext cx="3401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B3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 flipH="1">
            <a:off x="971600" y="5317132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971600" y="5661248"/>
            <a:ext cx="1226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971600" y="5814688"/>
            <a:ext cx="21911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87625" y="517863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P1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87625" y="5534756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P2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87625" y="5785005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P3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992982" y="4221088"/>
            <a:ext cx="351378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sz="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GB" sz="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184139" y="5677283"/>
            <a:ext cx="380232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sz="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1200" b="1" baseline="30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endParaRPr lang="en-GB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644919" y="4437519"/>
            <a:ext cx="210185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Price elastic demand (E</a:t>
            </a:r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&gt; 1)</a:t>
            </a:r>
          </a:p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Total expenditure E, as P</a:t>
            </a:r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falls =</a:t>
            </a:r>
          </a:p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P3.B3 &gt; P2.B2 &gt; P1.B1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6156176" y="4581128"/>
            <a:ext cx="0" cy="17292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6372200" y="5157192"/>
            <a:ext cx="0" cy="11533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6516216" y="5445769"/>
            <a:ext cx="0" cy="8630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5868144" y="6307963"/>
            <a:ext cx="3401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B1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202121" y="6312065"/>
            <a:ext cx="3401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B2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513102" y="6319177"/>
            <a:ext cx="3401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B3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5" name="Straight Connector 84"/>
          <p:cNvCxnSpPr/>
          <p:nvPr/>
        </p:nvCxnSpPr>
        <p:spPr>
          <a:xfrm flipH="1">
            <a:off x="5292080" y="4581128"/>
            <a:ext cx="864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5292080" y="5157192"/>
            <a:ext cx="10801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>
            <a:off x="5292080" y="5455631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4919862" y="4467309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P1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4912719" y="5087365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P2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4910537" y="5366601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P3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561829" y="4436388"/>
            <a:ext cx="210185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Price inelastic demand (E</a:t>
            </a:r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&lt; 1)</a:t>
            </a:r>
          </a:p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Total expenditure E, as P</a:t>
            </a:r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falls =</a:t>
            </a:r>
          </a:p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P3.B3 &lt; P2.B2 &lt; P1.B1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644919" y="3728839"/>
            <a:ext cx="1147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Example 1</a:t>
            </a:r>
            <a:endParaRPr lang="en-GB" dirty="0"/>
          </a:p>
        </p:txBody>
      </p:sp>
      <p:sp>
        <p:nvSpPr>
          <p:cNvPr id="96" name="TextBox 95"/>
          <p:cNvSpPr txBox="1"/>
          <p:nvPr/>
        </p:nvSpPr>
        <p:spPr>
          <a:xfrm>
            <a:off x="6584054" y="3736826"/>
            <a:ext cx="1147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Example 2</a:t>
            </a:r>
            <a:endParaRPr lang="en-GB" dirty="0"/>
          </a:p>
        </p:txBody>
      </p:sp>
      <p:sp>
        <p:nvSpPr>
          <p:cNvPr id="97" name="TextBox 96"/>
          <p:cNvSpPr txBox="1"/>
          <p:nvPr/>
        </p:nvSpPr>
        <p:spPr>
          <a:xfrm>
            <a:off x="88999" y="3898116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Price per kg</a:t>
            </a:r>
          </a:p>
          <a:p>
            <a:pPr algn="ctr"/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butter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416812" y="3891106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Price per kg</a:t>
            </a:r>
          </a:p>
          <a:p>
            <a:pPr algn="ctr"/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butter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776176" y="6267308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105971" y="6252361"/>
            <a:ext cx="2542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460446" y="6488668"/>
            <a:ext cx="14045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Butter consumed (kg)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853260" y="6401641"/>
            <a:ext cx="14045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Butter consumed (kg)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6020822" y="3749305"/>
            <a:ext cx="351378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sz="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GB" sz="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967492" y="5945140"/>
            <a:ext cx="380232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sz="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1200" b="1" baseline="30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endParaRPr lang="en-GB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09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fik 21" descr="NEAT_logo_4c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2475" y="192088"/>
            <a:ext cx="1468438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64411" y="908720"/>
            <a:ext cx="862806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LESSONS FROM EXAMPLES 1 &amp; 2</a:t>
            </a:r>
          </a:p>
          <a:p>
            <a:endParaRPr lang="en-GB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People’s </a:t>
            </a:r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relative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values determine how their consumption mix changes when prices change relatively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price-consumption curve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can be used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to derive a demand curve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indent="361950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e.g. D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= f(P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) in Examples 1 and 2 above</a:t>
            </a:r>
          </a:p>
          <a:p>
            <a:pPr indent="361950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Now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reinterpret ‘vegetable fats consumed’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on the vertical axes of the indifference curve diagrams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as ‘money for spending on </a:t>
            </a:r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other goods’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It reminds us that economic decisions in one part of the economic system have impacts throughout the entire system, where </a:t>
            </a:r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goods and services people value and consume potentially are affected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It follows that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vets and animals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must be seen as belonging to only </a:t>
            </a:r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part of the general economic system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that exists to provide people with many sources of value from scarce resources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28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8DFBB-50A2-4C90-8CE0-9EF276999E45}" type="slidenum">
              <a:rPr lang="en-GB" smtClean="0"/>
              <a:t>42</a:t>
            </a:fld>
            <a:endParaRPr lang="en-GB"/>
          </a:p>
        </p:txBody>
      </p:sp>
      <p:pic>
        <p:nvPicPr>
          <p:cNvPr id="4" name="Grafik 21" descr="NEAT_logo_4c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2475" y="192088"/>
            <a:ext cx="1468438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1520" y="1173942"/>
            <a:ext cx="804523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VETS AND VALUE</a:t>
            </a:r>
          </a:p>
          <a:p>
            <a:endParaRPr lang="en-GB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If vets make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cows healthier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, cows produce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more milk,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more butter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is made, the demand curve tells us that more litres (potentially) can be consumed at a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lower price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you vets!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Lower prices enable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more butter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to be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purchased from a given money budget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, enabling  consumers to obtain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levels of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utility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(enhanced well-being);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real income increases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because now more money is left to spend on other valued things</a:t>
            </a:r>
            <a:endParaRPr lang="en-GB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Exact consequences for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expenditure on other products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(with given prices) depend on people’s tastes and preferences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If tastes and preferences change (e.g.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“Dairy products are good for you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!”)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, the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demand curve shifts </a:t>
            </a:r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right</a:t>
            </a:r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O:\Economics\NEAT\06_Dissemination\EU logo\EU_flag_LLP_EN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79" y="5877272"/>
            <a:ext cx="1918793" cy="74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3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8DFBB-50A2-4C90-8CE0-9EF276999E45}" type="slidenum">
              <a:rPr lang="en-GB" smtClean="0"/>
              <a:t>43</a:t>
            </a:fld>
            <a:endParaRPr lang="en-GB"/>
          </a:p>
        </p:txBody>
      </p:sp>
      <p:pic>
        <p:nvPicPr>
          <p:cNvPr id="4" name="Grafik 21" descr="NEAT_logo_4c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2475" y="192088"/>
            <a:ext cx="1468438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1520" y="1173942"/>
            <a:ext cx="804523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VETS AND VALUE</a:t>
            </a:r>
          </a:p>
          <a:p>
            <a:endParaRPr lang="en-GB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But if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tastes and preferences change </a:t>
            </a:r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favourably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(e.g.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“Dairy products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give you a heart attack!”)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demand curve shifts </a:t>
            </a:r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left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If disposable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money income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(budget constraint) </a:t>
            </a:r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creases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higher levels of utility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can be achieved overall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If disposable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money income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(budget constraint) </a:t>
            </a:r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creases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lower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levels of utility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can be achieved overall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In conclusion,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vets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are one element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a complex and extensive economic system –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helping animals to be healthier is just the start of a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value-adding </a:t>
            </a:r>
            <a:r>
              <a:rPr lang="en-GB" b="1" smtClean="0">
                <a:latin typeface="Arial" panose="020B0604020202020204" pitchFamily="34" charset="0"/>
                <a:cs typeface="Arial" panose="020B0604020202020204" pitchFamily="34" charset="0"/>
              </a:rPr>
              <a:t>process </a:t>
            </a:r>
            <a:r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en-GB" b="1" smtClean="0">
                <a:latin typeface="Arial" panose="020B0604020202020204" pitchFamily="34" charset="0"/>
                <a:cs typeface="Arial" panose="020B0604020202020204" pitchFamily="34" charset="0"/>
              </a:rPr>
              <a:t> benefits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society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O:\Economics\NEAT\06_Dissemination\EU logo\EU_flag_LLP_EN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79" y="5877272"/>
            <a:ext cx="1918793" cy="74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11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el 5"/>
          <p:cNvSpPr>
            <a:spLocks noGrp="1"/>
          </p:cNvSpPr>
          <p:nvPr>
            <p:ph type="ctrTitle"/>
          </p:nvPr>
        </p:nvSpPr>
        <p:spPr>
          <a:xfrm>
            <a:off x="525463" y="1933575"/>
            <a:ext cx="8053387" cy="1066800"/>
          </a:xfrm>
        </p:spPr>
        <p:txBody>
          <a:bodyPr/>
          <a:lstStyle/>
          <a:p>
            <a:r>
              <a:rPr lang="en-US" altLang="nl-NL" dirty="0" smtClean="0">
                <a:ea typeface="ＭＳ Ｐゴシック" pitchFamily="34" charset="-128"/>
              </a:rPr>
              <a:t>Contact</a:t>
            </a:r>
          </a:p>
        </p:txBody>
      </p:sp>
      <p:sp>
        <p:nvSpPr>
          <p:cNvPr id="41987" name="Untertitel 6"/>
          <p:cNvSpPr>
            <a:spLocks noGrp="1"/>
          </p:cNvSpPr>
          <p:nvPr>
            <p:ph type="subTitle" idx="1"/>
          </p:nvPr>
        </p:nvSpPr>
        <p:spPr>
          <a:xfrm>
            <a:off x="539750" y="3068960"/>
            <a:ext cx="3600202" cy="2873375"/>
          </a:xfrm>
        </p:spPr>
        <p:txBody>
          <a:bodyPr/>
          <a:lstStyle/>
          <a:p>
            <a:pPr eaLnBrk="1" hangingPunct="1">
              <a:buFont typeface="Zapf Dingbats" charset="2"/>
              <a:buNone/>
            </a:pPr>
            <a:r>
              <a:rPr altLang="nl-NL" sz="2000" dirty="0" smtClean="0">
                <a:ea typeface="ＭＳ Ｐゴシック" pitchFamily="34" charset="-128"/>
              </a:rPr>
              <a:t>Dr Keith Howe</a:t>
            </a:r>
          </a:p>
          <a:p>
            <a:pPr eaLnBrk="1" hangingPunct="1">
              <a:buFont typeface="Zapf Dingbats" charset="2"/>
              <a:buNone/>
            </a:pPr>
            <a:r>
              <a:rPr lang="de-DE" altLang="nl-NL" sz="2000" b="1" dirty="0" smtClean="0">
                <a:ea typeface="ＭＳ Ｐゴシック" pitchFamily="34" charset="-128"/>
              </a:rPr>
              <a:t>University </a:t>
            </a:r>
            <a:r>
              <a:rPr lang="de-DE" altLang="nl-NL" sz="2000" b="1" dirty="0" err="1" smtClean="0">
                <a:ea typeface="ＭＳ Ｐゴシック" pitchFamily="34" charset="-128"/>
              </a:rPr>
              <a:t>of</a:t>
            </a:r>
            <a:r>
              <a:rPr lang="de-DE" altLang="nl-NL" sz="2000" b="1" dirty="0" smtClean="0">
                <a:ea typeface="ＭＳ Ｐゴシック" pitchFamily="34" charset="-128"/>
              </a:rPr>
              <a:t> </a:t>
            </a:r>
            <a:r>
              <a:rPr lang="de-DE" altLang="nl-NL" sz="2000" b="1" dirty="0" err="1" smtClean="0">
                <a:ea typeface="ＭＳ Ｐゴシック" pitchFamily="34" charset="-128"/>
              </a:rPr>
              <a:t>Exeter</a:t>
            </a:r>
            <a:endParaRPr altLang="nl-NL" sz="2000" b="1" dirty="0" smtClean="0">
              <a:ea typeface="ＭＳ Ｐゴシック" pitchFamily="34" charset="-128"/>
            </a:endParaRPr>
          </a:p>
          <a:p>
            <a:pPr eaLnBrk="1" hangingPunct="1">
              <a:buFont typeface="Zapf Dingbats" charset="2"/>
              <a:buNone/>
            </a:pPr>
            <a:endParaRPr lang="de-CH" altLang="nl-NL" sz="2000" dirty="0" smtClean="0">
              <a:ea typeface="ＭＳ Ｐゴシック" pitchFamily="34" charset="-128"/>
              <a:hlinkClick r:id="rId2"/>
            </a:endParaRPr>
          </a:p>
          <a:p>
            <a:pPr eaLnBrk="1" hangingPunct="1">
              <a:buFont typeface="Zapf Dingbats" charset="2"/>
              <a:buNone/>
            </a:pPr>
            <a:r>
              <a:rPr lang="de-CH" altLang="nl-NL" sz="2000" dirty="0" smtClean="0">
                <a:ea typeface="ＭＳ Ｐゴシック" pitchFamily="34" charset="-128"/>
                <a:hlinkClick r:id="rId2"/>
              </a:rPr>
              <a:t>K.S.Howe@exeter.ac.uk</a:t>
            </a:r>
            <a:r>
              <a:rPr lang="de-CH" altLang="nl-NL" sz="2000" dirty="0" smtClean="0">
                <a:solidFill>
                  <a:schemeClr val="bg2"/>
                </a:solidFill>
                <a:ea typeface="ＭＳ Ｐゴシック" pitchFamily="34" charset="-128"/>
              </a:rPr>
              <a:t/>
            </a:r>
            <a:br>
              <a:rPr lang="de-CH" altLang="nl-NL" sz="2000" dirty="0" smtClean="0">
                <a:solidFill>
                  <a:schemeClr val="bg2"/>
                </a:solidFill>
                <a:ea typeface="ＭＳ Ｐゴシック" pitchFamily="34" charset="-128"/>
              </a:rPr>
            </a:br>
            <a:r>
              <a:rPr lang="de-CH" altLang="nl-NL" sz="2000" dirty="0" smtClean="0">
                <a:ea typeface="ＭＳ Ｐゴシック" pitchFamily="34" charset="-128"/>
              </a:rPr>
              <a:t>http://www.neat-network.eu</a:t>
            </a:r>
          </a:p>
          <a:p>
            <a:pPr eaLnBrk="1" hangingPunct="1">
              <a:buFont typeface="Zapf Dingbats" charset="2"/>
              <a:buNone/>
            </a:pPr>
            <a:endParaRPr lang="de-CH" altLang="nl-NL" sz="2000" dirty="0" smtClean="0">
              <a:solidFill>
                <a:schemeClr val="bg2"/>
              </a:solidFill>
              <a:ea typeface="ＭＳ Ｐゴシック" pitchFamily="34" charset="-128"/>
            </a:endParaRPr>
          </a:p>
          <a:p>
            <a:pPr eaLnBrk="1" hangingPunct="1">
              <a:buFont typeface="Zapf Dingbats" charset="2"/>
              <a:buNone/>
            </a:pPr>
            <a:endParaRPr lang="de-CH" altLang="nl-NL" sz="2000" dirty="0" smtClean="0">
              <a:solidFill>
                <a:schemeClr val="bg2"/>
              </a:solidFill>
              <a:ea typeface="ＭＳ Ｐゴシック" pitchFamily="34" charset="-128"/>
            </a:endParaRPr>
          </a:p>
          <a:p>
            <a:pPr eaLnBrk="1" hangingPunct="1">
              <a:buFont typeface="Zapf Dingbats" charset="2"/>
              <a:buNone/>
            </a:pPr>
            <a:endParaRPr lang="de-CH" altLang="nl-NL" sz="2000" dirty="0" smtClean="0">
              <a:solidFill>
                <a:schemeClr val="bg2"/>
              </a:solidFill>
              <a:ea typeface="ＭＳ Ｐゴシック" pitchFamily="34" charset="-128"/>
            </a:endParaRPr>
          </a:p>
          <a:p>
            <a:pPr eaLnBrk="1" hangingPunct="1">
              <a:buFont typeface="Zapf Dingbats" charset="2"/>
              <a:buNone/>
            </a:pPr>
            <a:endParaRPr lang="de-CH" altLang="nl-NL" sz="2000" dirty="0" smtClean="0">
              <a:solidFill>
                <a:schemeClr val="bg2"/>
              </a:solidFill>
              <a:ea typeface="ＭＳ Ｐゴシック" pitchFamily="34" charset="-128"/>
            </a:endParaRPr>
          </a:p>
          <a:p>
            <a:pPr eaLnBrk="1" hangingPunct="1">
              <a:buFont typeface="Zapf Dingbats" charset="2"/>
              <a:buNone/>
            </a:pPr>
            <a:endParaRPr lang="en-US" altLang="nl-NL" dirty="0" smtClean="0">
              <a:ea typeface="ＭＳ Ｐゴシック" pitchFamily="34" charset="-128"/>
            </a:endParaRPr>
          </a:p>
        </p:txBody>
      </p:sp>
      <p:sp>
        <p:nvSpPr>
          <p:cNvPr id="41988" name="Foliennummernplatzhalt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Zapf Dingbats" charset="2"/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Zapf Dingbats" charset="2"/>
              <a:defRPr sz="1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Zapf Dingbats" charset="2"/>
              <a:defRPr sz="1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Zapf Dingbats" charset="2"/>
              <a:defRPr sz="1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Zapf Dingbats" charset="2"/>
              <a:defRPr sz="1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Zapf Dingbats" charset="2"/>
              <a:defRPr sz="1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Zapf Dingbats" charset="2"/>
              <a:defRPr sz="1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Zapf Dingbats" charset="2"/>
              <a:defRPr sz="1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Zapf Dingbats" charset="2"/>
              <a:defRPr sz="1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8BB50B6-0931-4AAC-B4D9-B0CACC2FEDE6}" type="slidenum">
              <a:rPr lang="en-US" altLang="nl-NL" sz="900" smtClean="0">
                <a:solidFill>
                  <a:prstClr val="black"/>
                </a:solidFill>
              </a:rPr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nl-NL" sz="900" smtClean="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/>
          <p:nvPr/>
        </p:nvSpPr>
        <p:spPr>
          <a:xfrm>
            <a:off x="4283968" y="3068960"/>
            <a:ext cx="4572000" cy="237757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ts val="480"/>
              </a:spcBef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Florence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Beaugrand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480"/>
              </a:spcBef>
            </a:pP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ONIRIS</a:t>
            </a:r>
            <a:endParaRPr lang="de-DE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480"/>
              </a:spcBef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florence.beaugrand@oniris-nantes.fr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http://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www.neat-network.eu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178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21" descr="NEAT_logo_4c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2475" y="192088"/>
            <a:ext cx="1468438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55576" y="764704"/>
            <a:ext cx="66967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Willingness to pay,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which may be 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8DFBB-50A2-4C90-8CE0-9EF276999E45}" type="slidenum">
              <a:rPr lang="en-GB" smtClean="0"/>
              <a:t>5</a:t>
            </a:fld>
            <a:endParaRPr lang="en-GB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113632" y="2132856"/>
            <a:ext cx="78486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5600" indent="-3556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534988">
              <a:defRPr sz="2400">
                <a:solidFill>
                  <a:schemeClr val="tx1"/>
                </a:solidFill>
                <a:latin typeface="Times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marL="457200" indent="-457200">
              <a:buAutoNum type="alphaLcParenBoth"/>
            </a:pPr>
            <a:r>
              <a:rPr lang="en-GB" alt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Revealed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reflected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prices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people actually pay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e.g. when buying eggs, meat and milk, or paying veterinary bills for pet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</a:p>
          <a:p>
            <a:pPr marL="0" indent="0"/>
            <a:endParaRPr lang="en-GB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or</a:t>
            </a: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113632" y="3933056"/>
            <a:ext cx="792162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5600" indent="-3556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623888">
              <a:defRPr sz="2400">
                <a:solidFill>
                  <a:schemeClr val="tx1"/>
                </a:solidFill>
                <a:latin typeface="Times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(b) </a:t>
            </a:r>
            <a:r>
              <a:rPr lang="en-GB" alt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Declared/stated</a:t>
            </a: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people 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say how much they are prepared to pay, e.g. for products sourced from a more welfare-friendly animal production system</a:t>
            </a:r>
          </a:p>
        </p:txBody>
      </p:sp>
      <p:pic>
        <p:nvPicPr>
          <p:cNvPr id="8" name="Picture 2" descr="O:\Economics\NEAT\06_Dissemination\EU logo\EU_flag_LLP_EN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77272"/>
            <a:ext cx="1918793" cy="74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62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21" descr="NEAT_logo_4c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2475" y="192088"/>
            <a:ext cx="1468438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55576" y="764704"/>
            <a:ext cx="813690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IMPORTANT!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people value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is essentially based on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physical need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emotional want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and varies according to</a:t>
            </a:r>
          </a:p>
          <a:p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Each individual person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Individual tastes and preferences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Personal ethics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Culture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Religious beliefs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Value is intangible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people reveal what they value, and how much, by behaviour which can be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observed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including their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economic behaviour 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i.e.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how people choose to allocate their limited resources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8DFBB-50A2-4C90-8CE0-9EF276999E45}" type="slidenum">
              <a:rPr lang="en-GB" smtClean="0"/>
              <a:t>6</a:t>
            </a:fld>
            <a:endParaRPr lang="en-GB"/>
          </a:p>
        </p:txBody>
      </p:sp>
      <p:pic>
        <p:nvPicPr>
          <p:cNvPr id="6" name="Picture 2" descr="O:\Economics\NEAT\06_Dissemination\EU logo\EU_flag_LLP_EN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021288"/>
            <a:ext cx="1918793" cy="74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09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21" descr="NEAT_logo_4c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2475" y="192088"/>
            <a:ext cx="1468438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55576" y="764705"/>
            <a:ext cx="76328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 AND ANIMALS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Animals provide people with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Food products (e.g. milk, meat, eggs)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Non-food raw materials (e.g. hides and skins)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Companionship (e.g. pet dogs and cats, parrots)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Sport and recreation ( e.g. horses for riding and racing)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Traction and transport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store of wealth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8DFBB-50A2-4C90-8CE0-9EF276999E45}" type="slidenum">
              <a:rPr lang="en-GB" smtClean="0"/>
              <a:t>7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69591" y="4077072"/>
            <a:ext cx="63328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Variously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Physical final products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Physical intermediate products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Fixed capital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Savings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O:\Economics\NEAT\06_Dissemination\EU logo\EU_flag_LLP_EN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79" y="5995724"/>
            <a:ext cx="1918793" cy="74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06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21" descr="NEAT_logo_4c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2475" y="192088"/>
            <a:ext cx="1468438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55576" y="764705"/>
            <a:ext cx="7632848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 AND ANIMALS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Healthier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animals provide people with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or better quality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food products (e.g. milk, meat, eggs)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or better quality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non-food raw materials (e.g. hides and skins)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Longer lived and happier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companions (e.g. pet dogs and cats, parrots) and so </a:t>
            </a:r>
            <a:r>
              <a:rPr lang="en-GB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owners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Longer lived and happier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sport and recreation animals (e.g. horses for riding and racing) and </a:t>
            </a:r>
            <a:r>
              <a:rPr lang="en-GB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More secure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store of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wealth</a:t>
            </a:r>
          </a:p>
          <a:p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In other words, more real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More durable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traction and transport animals </a:t>
            </a:r>
            <a:r>
              <a:rPr lang="en-GB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so lower capital depreciation</a:t>
            </a:r>
          </a:p>
          <a:p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more efficient resource use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8DFBB-50A2-4C90-8CE0-9EF276999E45}" type="slidenum">
              <a:rPr lang="en-GB" smtClean="0"/>
              <a:t>8</a:t>
            </a:fld>
            <a:endParaRPr lang="en-GB"/>
          </a:p>
        </p:txBody>
      </p:sp>
      <p:pic>
        <p:nvPicPr>
          <p:cNvPr id="6" name="Picture 2" descr="O:\Economics\NEAT\06_Dissemination\EU logo\EU_flag_LLP_EN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5" y="6084792"/>
            <a:ext cx="1918793" cy="74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91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21" descr="NEAT_logo_4c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2475" y="192088"/>
            <a:ext cx="1468438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55576" y="764705"/>
            <a:ext cx="7632848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 AND ANIMALS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6575" indent="-536575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People want (= demand) animals because of the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goods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(e.g. food products) and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(e.g. companionship) they provide for us</a:t>
            </a:r>
          </a:p>
          <a:p>
            <a:pPr marL="536575" indent="-536575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6575" indent="-536575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	Thus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demand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for animals is a </a:t>
            </a:r>
            <a:r>
              <a:rPr lang="en-GB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derived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demand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36575" indent="-536575"/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6575" indent="-536575"/>
            <a:endParaRPr lang="en-GB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6575" indent="-536575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Also, our behaviour as individuals sometimes affects other people without having any intention to do so, called an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externality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effect</a:t>
            </a:r>
          </a:p>
          <a:p>
            <a:pPr marL="536575" indent="-536575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6575" indent="-536575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Externalities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can be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costs or benefits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depending on the effect, for example -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6575" indent="-536575"/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8DFBB-50A2-4C90-8CE0-9EF276999E45}" type="slidenum">
              <a:rPr lang="en-GB" smtClean="0"/>
              <a:t>9</a:t>
            </a:fld>
            <a:endParaRPr lang="en-GB"/>
          </a:p>
        </p:txBody>
      </p:sp>
      <p:pic>
        <p:nvPicPr>
          <p:cNvPr id="6" name="Picture 2" descr="O:\Economics\NEAT\06_Dissemination\EU logo\EU_flag_LLP_EN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79" y="5923716"/>
            <a:ext cx="1918793" cy="74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22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FINE presentation_Master">
  <a:themeElements>
    <a:clrScheme name="TRAIN-ASAP">
      <a:dk1>
        <a:sysClr val="windowText" lastClr="000000"/>
      </a:dk1>
      <a:lt1>
        <a:sysClr val="window" lastClr="FFFFFF"/>
      </a:lt1>
      <a:dk2>
        <a:srgbClr val="14235A"/>
      </a:dk2>
      <a:lt2>
        <a:srgbClr val="F18E00"/>
      </a:lt2>
      <a:accent1>
        <a:srgbClr val="B2B2B2"/>
      </a:accent1>
      <a:accent2>
        <a:srgbClr val="808080"/>
      </a:accent2>
      <a:accent3>
        <a:srgbClr val="595959"/>
      </a:accent3>
      <a:accent4>
        <a:srgbClr val="0E1A43"/>
      </a:accent4>
      <a:accent5>
        <a:srgbClr val="FFBC5D"/>
      </a:accent5>
      <a:accent6>
        <a:srgbClr val="FFD293"/>
      </a:accent6>
      <a:hlink>
        <a:srgbClr val="14235A"/>
      </a:hlink>
      <a:folHlink>
        <a:srgbClr val="F18E00"/>
      </a:folHlink>
    </a:clrScheme>
    <a:fontScheme name="Accelopm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2733</Words>
  <Application>Microsoft Office PowerPoint</Application>
  <PresentationFormat>Bildschirmpräsentation (4:3)</PresentationFormat>
  <Paragraphs>652</Paragraphs>
  <Slides>44</Slides>
  <Notes>39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44</vt:i4>
      </vt:variant>
    </vt:vector>
  </HeadingPairs>
  <TitlesOfParts>
    <vt:vector size="46" baseType="lpstr">
      <vt:lpstr>Office Theme</vt:lpstr>
      <vt:lpstr>REFINE presentation_Master</vt:lpstr>
      <vt:lpstr>The Benefits of Veterinary Activity and the Value of Animals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Contact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Benefits of Veterinary Activity and the Value of Animals</dc:title>
  <dc:creator>Howe, Keith</dc:creator>
  <cp:lastModifiedBy>Johannes Ripperger</cp:lastModifiedBy>
  <cp:revision>447</cp:revision>
  <cp:lastPrinted>2015-01-26T15:13:53Z</cp:lastPrinted>
  <dcterms:created xsi:type="dcterms:W3CDTF">2014-09-29T12:52:52Z</dcterms:created>
  <dcterms:modified xsi:type="dcterms:W3CDTF">2015-05-12T08:56:01Z</dcterms:modified>
</cp:coreProperties>
</file>